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7"/>
  </p:notesMasterIdLst>
  <p:sldIdLst>
    <p:sldId id="256" r:id="rId2"/>
    <p:sldId id="260" r:id="rId3"/>
    <p:sldId id="263" r:id="rId4"/>
    <p:sldId id="259" r:id="rId5"/>
    <p:sldId id="264" r:id="rId6"/>
    <p:sldId id="277" r:id="rId7"/>
    <p:sldId id="300" r:id="rId8"/>
    <p:sldId id="301" r:id="rId9"/>
    <p:sldId id="302" r:id="rId10"/>
    <p:sldId id="303" r:id="rId11"/>
    <p:sldId id="304" r:id="rId12"/>
    <p:sldId id="305" r:id="rId13"/>
    <p:sldId id="258" r:id="rId14"/>
    <p:sldId id="306" r:id="rId15"/>
    <p:sldId id="307" r:id="rId16"/>
  </p:sldIdLst>
  <p:sldSz cx="9144000" cy="5143500" type="screen16x9"/>
  <p:notesSz cx="6858000" cy="9144000"/>
  <p:embeddedFontLst>
    <p:embeddedFont>
      <p:font typeface="LEMON MILK" panose="00000500000000000000" pitchFamily="50" charset="0"/>
      <p:regular r:id="rId18"/>
      <p:italic r:id="rId19"/>
    </p:embeddedFont>
    <p:embeddedFont>
      <p:font typeface="LEMON MILK Light" panose="00000400000000000000" pitchFamily="50" charset="0"/>
      <p:regular r:id="rId20"/>
      <p:italic r:id="rId21"/>
    </p:embeddedFont>
    <p:embeddedFont>
      <p:font typeface="LEMON MILK Medium" panose="00000600000000000000" pitchFamily="50" charset="0"/>
      <p:regular r:id="rId22"/>
      <p:italic r:id="rId23"/>
    </p:embeddedFont>
    <p:embeddedFont>
      <p:font typeface="Palanquin Dark" panose="020B0604020202020204" charset="0"/>
      <p:regular r:id="rId24"/>
      <p:bold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lack" panose="00000A00000000000000" pitchFamily="2" charset="0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840"/>
    <a:srgbClr val="FA8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494278-56A6-49E4-9311-4F00ACD8B72B}">
  <a:tblStyle styleId="{C7494278-56A6-49E4-9311-4F00ACD8B7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4"/>
  </p:normalViewPr>
  <p:slideViewPr>
    <p:cSldViewPr snapToGrid="0">
      <p:cViewPr>
        <p:scale>
          <a:sx n="75" d="100"/>
          <a:sy n="75" d="100"/>
        </p:scale>
        <p:origin x="1666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66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52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48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702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145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679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18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34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11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706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60" r:id="rId4"/>
    <p:sldLayoutId id="2147483664" r:id="rId5"/>
    <p:sldLayoutId id="2147483667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0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263216" y="1868150"/>
            <a:ext cx="5251295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Robot Design &amp; Competition </a:t>
            </a:r>
            <a:br>
              <a:rPr lang="en-GB" dirty="0"/>
            </a:br>
            <a:endParaRPr lang="en-GB"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263216" y="1167428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oppins"/>
                <a:ea typeface="Poppins"/>
                <a:cs typeface="Poppins"/>
                <a:sym typeface="Poppins"/>
              </a:rPr>
              <a:t>Team Cosmo</a:t>
            </a:r>
          </a:p>
        </p:txBody>
      </p:sp>
      <p:sp>
        <p:nvSpPr>
          <p:cNvPr id="2" name="Google Shape;1456;p51">
            <a:extLst>
              <a:ext uri="{FF2B5EF4-FFF2-40B4-BE49-F238E27FC236}">
                <a16:creationId xmlns:a16="http://schemas.microsoft.com/office/drawing/2014/main" id="{E29007A3-EFD3-4757-D0DC-5B1133E6A826}"/>
              </a:ext>
            </a:extLst>
          </p:cNvPr>
          <p:cNvSpPr txBox="1">
            <a:spLocks/>
          </p:cNvSpPr>
          <p:nvPr/>
        </p:nvSpPr>
        <p:spPr>
          <a:xfrm>
            <a:off x="95848" y="3090215"/>
            <a:ext cx="38520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/>
            <a:r>
              <a:rPr lang="en-GB" sz="1200" dirty="0">
                <a:latin typeface="LEMON MILK" pitchFamily="2" charset="77"/>
                <a:ea typeface="Poppins Black"/>
                <a:cs typeface="Poppins Black"/>
                <a:sym typeface="Poppins Black"/>
              </a:rPr>
              <a:t>Team members</a:t>
            </a:r>
          </a:p>
          <a:p>
            <a:pPr marL="0" indent="0"/>
            <a:endParaRPr lang="en-GB" sz="120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17500">
              <a:buSzPts val="1400"/>
              <a:buFont typeface="Poppins"/>
              <a:buChar char="●"/>
            </a:pPr>
            <a:r>
              <a:rPr lang="en-GB" sz="1200" dirty="0">
                <a:uFill>
                  <a:noFill/>
                </a:uFill>
              </a:rPr>
              <a:t>210069F</a:t>
            </a:r>
            <a:endParaRPr lang="en-GB" sz="1200" dirty="0"/>
          </a:p>
          <a:p>
            <a:pPr indent="-317500">
              <a:buSzPts val="1400"/>
              <a:buFont typeface="Poppins"/>
              <a:buChar char="●"/>
            </a:pPr>
            <a:r>
              <a:rPr lang="en-GB" sz="1200" dirty="0">
                <a:uFill>
                  <a:noFill/>
                </a:uFill>
              </a:rPr>
              <a:t>210174X</a:t>
            </a:r>
            <a:endParaRPr lang="en-GB" sz="1200" dirty="0">
              <a:uFill>
                <a:noFill/>
              </a:uFill>
              <a:latin typeface="Poppins Black"/>
              <a:cs typeface="Poppins Black"/>
              <a:sym typeface="Poppins Black"/>
            </a:endParaRPr>
          </a:p>
          <a:p>
            <a:pPr indent="-317500">
              <a:buSzPts val="1400"/>
              <a:buFont typeface="Poppins"/>
              <a:buChar char="●"/>
            </a:pPr>
            <a:r>
              <a:rPr lang="en-GB" sz="1200" dirty="0">
                <a:uFill>
                  <a:noFill/>
                </a:uFill>
              </a:rPr>
              <a:t>210205V</a:t>
            </a:r>
          </a:p>
          <a:p>
            <a:pPr indent="-317500">
              <a:buSzPts val="1400"/>
              <a:buFont typeface="Poppins"/>
              <a:buChar char="●"/>
            </a:pPr>
            <a:r>
              <a:rPr lang="en-GB" sz="1200" dirty="0">
                <a:uFill>
                  <a:noFill/>
                </a:uFill>
              </a:rPr>
              <a:t>210258J</a:t>
            </a:r>
          </a:p>
          <a:p>
            <a:pPr indent="-317500">
              <a:buSzPts val="1400"/>
              <a:buFont typeface="Poppins"/>
              <a:buChar char="●"/>
            </a:pPr>
            <a:r>
              <a:rPr lang="en-GB" sz="1200" dirty="0">
                <a:uFill>
                  <a:noFill/>
                </a:uFill>
              </a:rPr>
              <a:t>210542B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FCFC38-5E15-D7CB-629B-59067BB3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56" y="4112596"/>
            <a:ext cx="17018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C5795-B618-7B27-B41A-70F3373F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449" y="1805268"/>
            <a:ext cx="1124376" cy="780817"/>
          </a:xfrm>
          <a:prstGeom prst="rect">
            <a:avLst/>
          </a:prstGeom>
        </p:spPr>
      </p:pic>
      <p:sp>
        <p:nvSpPr>
          <p:cNvPr id="1060" name="Google Shape;1060;p47"/>
          <p:cNvSpPr/>
          <p:nvPr/>
        </p:nvSpPr>
        <p:spPr>
          <a:xfrm>
            <a:off x="720000" y="408694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7"/>
          <p:cNvSpPr txBox="1">
            <a:spLocks noGrp="1"/>
          </p:cNvSpPr>
          <p:nvPr>
            <p:ph type="subTitle" idx="1"/>
          </p:nvPr>
        </p:nvSpPr>
        <p:spPr>
          <a:xfrm>
            <a:off x="719999" y="809066"/>
            <a:ext cx="3567915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Cross junction detection algorithm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Distance sensor to identify the box and color sensor to scan color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Node tree algorithm to traverse through the maze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Analog IR readings to detect blue and red lines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Unloading the load using predefined lengths (encoder readings)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GB" sz="1400" dirty="0">
                <a:latin typeface="LEMON MILK Light" pitchFamily="2" charset="77"/>
                <a:cs typeface="Fahkwang" pitchFamily="2" charset="-34"/>
              </a:rPr>
              <a:t>Sensors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GB" sz="1400" dirty="0"/>
              <a:t>Home-made color sensor</a:t>
            </a:r>
            <a:br>
              <a:rPr lang="en-GB" sz="1400" dirty="0"/>
            </a:br>
            <a:r>
              <a:rPr lang="en-GB" sz="1400" dirty="0"/>
              <a:t>(LEDs and LDR)	</a:t>
            </a:r>
          </a:p>
        </p:txBody>
      </p:sp>
      <p:sp>
        <p:nvSpPr>
          <p:cNvPr id="1062" name="Google Shape;1062;p47"/>
          <p:cNvSpPr txBox="1">
            <a:spLocks noGrp="1"/>
          </p:cNvSpPr>
          <p:nvPr>
            <p:ph type="title"/>
          </p:nvPr>
        </p:nvSpPr>
        <p:spPr>
          <a:xfrm>
            <a:off x="720000" y="126994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Subtask 4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009A9-E194-5176-50F0-1B9747CA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531" y="877616"/>
            <a:ext cx="3505043" cy="2926800"/>
          </a:xfrm>
          <a:prstGeom prst="rect">
            <a:avLst/>
          </a:prstGeom>
        </p:spPr>
      </p:pic>
      <p:sp>
        <p:nvSpPr>
          <p:cNvPr id="1047" name="Google Shape;1047;p47"/>
          <p:cNvSpPr/>
          <p:nvPr/>
        </p:nvSpPr>
        <p:spPr>
          <a:xfrm>
            <a:off x="4919614" y="3834417"/>
            <a:ext cx="3504386" cy="30973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F5B5C-FD11-A8C2-3D0E-F403D829A25A}"/>
              </a:ext>
            </a:extLst>
          </p:cNvPr>
          <p:cNvSpPr txBox="1"/>
          <p:nvPr/>
        </p:nvSpPr>
        <p:spPr>
          <a:xfrm>
            <a:off x="5319808" y="1174872"/>
            <a:ext cx="98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white square detection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&amp; 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Level increment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44289-7723-4F4E-BF12-744497A5435B}"/>
              </a:ext>
            </a:extLst>
          </p:cNvPr>
          <p:cNvSpPr txBox="1"/>
          <p:nvPr/>
        </p:nvSpPr>
        <p:spPr>
          <a:xfrm>
            <a:off x="7071951" y="1174872"/>
            <a:ext cx="98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white square detection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&amp; 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Level increment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F3D6F-FFBC-63C7-6F2F-2918699510D0}"/>
              </a:ext>
            </a:extLst>
          </p:cNvPr>
          <p:cNvSpPr txBox="1"/>
          <p:nvPr/>
        </p:nvSpPr>
        <p:spPr>
          <a:xfrm>
            <a:off x="6367562" y="2834580"/>
            <a:ext cx="98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Junction detection algorithm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6516A-B0B2-8B0F-9804-3B805A76DFC5}"/>
              </a:ext>
            </a:extLst>
          </p:cNvPr>
          <p:cNvSpPr txBox="1"/>
          <p:nvPr/>
        </p:nvSpPr>
        <p:spPr>
          <a:xfrm>
            <a:off x="6440587" y="1695412"/>
            <a:ext cx="986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O</a:t>
            </a:r>
            <a:r>
              <a:rPr lang="en-LK" sz="4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nce detected moving forward to reconfirm and encders to get a 180</a:t>
            </a:r>
            <a:r>
              <a:rPr lang="en-LK" sz="400" baseline="300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0</a:t>
            </a:r>
            <a:r>
              <a:rPr lang="en-LK" sz="4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 turn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37681-4B4D-5393-C441-5C6CD167620B}"/>
              </a:ext>
            </a:extLst>
          </p:cNvPr>
          <p:cNvSpPr txBox="1"/>
          <p:nvPr/>
        </p:nvSpPr>
        <p:spPr>
          <a:xfrm>
            <a:off x="6769633" y="2496414"/>
            <a:ext cx="9869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Traversing left/right with a node tree</a:t>
            </a:r>
            <a:endParaRPr lang="en-LK" sz="4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3870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7"/>
          <p:cNvSpPr/>
          <p:nvPr/>
        </p:nvSpPr>
        <p:spPr>
          <a:xfrm>
            <a:off x="725305" y="3577276"/>
            <a:ext cx="3504386" cy="30973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0" name="Google Shape;1060;p47"/>
          <p:cNvSpPr/>
          <p:nvPr/>
        </p:nvSpPr>
        <p:spPr>
          <a:xfrm>
            <a:off x="4883628" y="1136663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7"/>
          <p:cNvSpPr txBox="1">
            <a:spLocks noGrp="1"/>
          </p:cNvSpPr>
          <p:nvPr>
            <p:ph type="subTitle" idx="1"/>
          </p:nvPr>
        </p:nvSpPr>
        <p:spPr>
          <a:xfrm>
            <a:off x="4883627" y="1537035"/>
            <a:ext cx="3923021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Sound sensor to trigger movements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Deciding the direction to turn by pre-chosen color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Bend detection algorithm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GB" dirty="0">
                <a:latin typeface="LEMON MILK Light" pitchFamily="2" charset="77"/>
                <a:cs typeface="Fahkwang" pitchFamily="2" charset="-34"/>
              </a:rPr>
              <a:t>Sensors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GB" dirty="0"/>
              <a:t>Sound sensor		</a:t>
            </a:r>
          </a:p>
        </p:txBody>
      </p:sp>
      <p:sp>
        <p:nvSpPr>
          <p:cNvPr id="1062" name="Google Shape;1062;p47"/>
          <p:cNvSpPr txBox="1">
            <a:spLocks noGrp="1"/>
          </p:cNvSpPr>
          <p:nvPr>
            <p:ph type="title"/>
          </p:nvPr>
        </p:nvSpPr>
        <p:spPr>
          <a:xfrm>
            <a:off x="4883628" y="854963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Subtask 5</a:t>
            </a:r>
            <a:endParaRPr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92950D9-50D3-283D-0A83-824AE8BE2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8" y="1394015"/>
            <a:ext cx="3923021" cy="2042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F6177B-88FE-0E62-5CFC-30CC7D708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794" y="3732144"/>
            <a:ext cx="1473200" cy="137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42E083-0ADC-03F1-7845-BDA30CF01F0D}"/>
              </a:ext>
            </a:extLst>
          </p:cNvPr>
          <p:cNvSpPr txBox="1"/>
          <p:nvPr/>
        </p:nvSpPr>
        <p:spPr>
          <a:xfrm>
            <a:off x="1415814" y="1601958"/>
            <a:ext cx="98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white square detection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&amp; 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Level increment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9653E-50F7-1AA1-28D6-5604C6590C6D}"/>
              </a:ext>
            </a:extLst>
          </p:cNvPr>
          <p:cNvSpPr txBox="1"/>
          <p:nvPr/>
        </p:nvSpPr>
        <p:spPr>
          <a:xfrm>
            <a:off x="1409059" y="2365104"/>
            <a:ext cx="1987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Sound sensor triggering movements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B2867-9FB4-7873-0A4C-5239749C299F}"/>
              </a:ext>
            </a:extLst>
          </p:cNvPr>
          <p:cNvSpPr txBox="1"/>
          <p:nvPr/>
        </p:nvSpPr>
        <p:spPr>
          <a:xfrm>
            <a:off x="1824984" y="2188159"/>
            <a:ext cx="1987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Bend detection algo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3180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7"/>
          <p:cNvSpPr/>
          <p:nvPr/>
        </p:nvSpPr>
        <p:spPr>
          <a:xfrm>
            <a:off x="4746261" y="3559396"/>
            <a:ext cx="3504386" cy="30973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7"/>
          <p:cNvSpPr/>
          <p:nvPr/>
        </p:nvSpPr>
        <p:spPr>
          <a:xfrm>
            <a:off x="720000" y="155892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7"/>
          <p:cNvSpPr txBox="1">
            <a:spLocks noGrp="1"/>
          </p:cNvSpPr>
          <p:nvPr>
            <p:ph type="subTitle" idx="1"/>
          </p:nvPr>
        </p:nvSpPr>
        <p:spPr>
          <a:xfrm>
            <a:off x="719999" y="1959300"/>
            <a:ext cx="3567915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Front sharp IRs to detect the movement direction of the guard robot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Bend detection</a:t>
            </a:r>
            <a:endParaRPr lang="en-GB" sz="1400" dirty="0">
              <a:latin typeface="LEMON MILK Light" pitchFamily="2" charset="77"/>
              <a:cs typeface="Fahkwang" pitchFamily="2" charset="-3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GB" sz="1400" dirty="0">
                <a:latin typeface="LEMON MILK Light" pitchFamily="2" charset="77"/>
                <a:cs typeface="Fahkwang" pitchFamily="2" charset="-34"/>
              </a:rPr>
              <a:t>Sensors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GB" sz="1400" dirty="0"/>
              <a:t>Sharp-IR sensors</a:t>
            </a:r>
          </a:p>
        </p:txBody>
      </p:sp>
      <p:sp>
        <p:nvSpPr>
          <p:cNvPr id="1062" name="Google Shape;1062;p47"/>
          <p:cNvSpPr txBox="1">
            <a:spLocks noGrp="1"/>
          </p:cNvSpPr>
          <p:nvPr>
            <p:ph type="title"/>
          </p:nvPr>
        </p:nvSpPr>
        <p:spPr>
          <a:xfrm>
            <a:off x="720000" y="1277228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Subtask 6</a:t>
            </a:r>
            <a:endParaRPr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E681116-E9CE-1B4B-8AE2-0F82A3F75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354" y="1689100"/>
            <a:ext cx="4140200" cy="176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B6DF5-FAE7-B11B-5FF4-F7A796AB2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600" y="3557444"/>
            <a:ext cx="1173747" cy="1173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2F185A-3EED-1B89-60B5-71955A299C6B}"/>
              </a:ext>
            </a:extLst>
          </p:cNvPr>
          <p:cNvSpPr txBox="1"/>
          <p:nvPr/>
        </p:nvSpPr>
        <p:spPr>
          <a:xfrm>
            <a:off x="7537365" y="2571750"/>
            <a:ext cx="98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white square detection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&amp; 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Level increment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AE38D-4F93-E348-8792-A8E5C27FB9B0}"/>
              </a:ext>
            </a:extLst>
          </p:cNvPr>
          <p:cNvSpPr txBox="1"/>
          <p:nvPr/>
        </p:nvSpPr>
        <p:spPr>
          <a:xfrm>
            <a:off x="6156914" y="2333223"/>
            <a:ext cx="8972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While waiting…</a:t>
            </a:r>
            <a:b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</a:br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Sharp-IR sensors are used to detect the motion of the guard robot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23576-C715-B64E-231B-4C8D9F704F2F}"/>
              </a:ext>
            </a:extLst>
          </p:cNvPr>
          <p:cNvSpPr txBox="1"/>
          <p:nvPr/>
        </p:nvSpPr>
        <p:spPr>
          <a:xfrm>
            <a:off x="5361811" y="2300789"/>
            <a:ext cx="9869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BEND DETECTION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5D293-3DF9-07B2-C2A5-20B3D6F22745}"/>
              </a:ext>
            </a:extLst>
          </p:cNvPr>
          <p:cNvSpPr txBox="1"/>
          <p:nvPr/>
        </p:nvSpPr>
        <p:spPr>
          <a:xfrm>
            <a:off x="6182313" y="2726923"/>
            <a:ext cx="1469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rgbClr val="FA8789"/>
                </a:solidFill>
                <a:latin typeface="LEMON MILK Light" pitchFamily="2" charset="77"/>
              </a:rPr>
              <a:t>TRIGGER MOVEMENTS WHEN THE GUARD ROBOT DETECTED TO BE MOVING LEFT</a:t>
            </a:r>
            <a:endParaRPr lang="en-LK" sz="400" dirty="0">
              <a:solidFill>
                <a:srgbClr val="FA8789"/>
              </a:solidFill>
              <a:latin typeface="LEMON MILK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530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>
            <a:off x="703075" y="1235581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703075" y="2615131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4685875" y="1235581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4685875" y="2615131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4"/>
          </p:nvPr>
        </p:nvSpPr>
        <p:spPr>
          <a:xfrm>
            <a:off x="1742941" y="2616352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Linuka</a:t>
            </a:r>
            <a:endParaRPr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5"/>
          </p:nvPr>
        </p:nvSpPr>
        <p:spPr>
          <a:xfrm>
            <a:off x="1742941" y="2967876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Sensor implementation, simulation, D</a:t>
            </a:r>
            <a:r>
              <a:rPr lang="en-GB" dirty="0" err="1"/>
              <a:t>ocumentation</a:t>
            </a:r>
            <a:r>
              <a:rPr lang="en-GB" dirty="0"/>
              <a:t> and Reporting</a:t>
            </a:r>
            <a:endParaRPr dirty="0"/>
          </a:p>
        </p:txBody>
      </p:sp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Task delegation</a:t>
            </a:r>
            <a:endParaRPr dirty="0"/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1742941" y="1236801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Yasiru</a:t>
            </a:r>
            <a:endParaRPr dirty="0"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2"/>
          </p:nvPr>
        </p:nvSpPr>
        <p:spPr>
          <a:xfrm>
            <a:off x="1742941" y="1588325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Mechanical Design, </a:t>
            </a:r>
            <a:r>
              <a:rPr lang="en-GB" dirty="0"/>
              <a:t>Maze Traversal and Navigation</a:t>
            </a:r>
            <a:endParaRPr dirty="0"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8"/>
          </p:nvPr>
        </p:nvSpPr>
        <p:spPr>
          <a:xfrm>
            <a:off x="5725739" y="1236801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Hasitha</a:t>
            </a:r>
            <a:endParaRPr dirty="0"/>
          </a:p>
        </p:txBody>
      </p:sp>
      <p:sp>
        <p:nvSpPr>
          <p:cNvPr id="250" name="Google Shape;250;p28"/>
          <p:cNvSpPr txBox="1">
            <a:spLocks noGrp="1"/>
          </p:cNvSpPr>
          <p:nvPr>
            <p:ph type="subTitle" idx="9"/>
          </p:nvPr>
        </p:nvSpPr>
        <p:spPr>
          <a:xfrm>
            <a:off x="5725739" y="1588325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Mechanical Arm design and implementation, Algorithm development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14"/>
          </p:nvPr>
        </p:nvSpPr>
        <p:spPr>
          <a:xfrm>
            <a:off x="5725739" y="2616352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Kavindu</a:t>
            </a:r>
            <a:endParaRPr dirty="0"/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15"/>
          </p:nvPr>
        </p:nvSpPr>
        <p:spPr>
          <a:xfrm>
            <a:off x="5725739" y="2967876"/>
            <a:ext cx="3207118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Circuit implementation, Algorithm refinements, </a:t>
            </a:r>
            <a:r>
              <a:rPr lang="en-GB" dirty="0"/>
              <a:t>Troubleshooting and Debugging</a:t>
            </a:r>
            <a:endParaRPr dirty="0"/>
          </a:p>
        </p:txBody>
      </p:sp>
      <p:sp>
        <p:nvSpPr>
          <p:cNvPr id="2" name="Google Shape;241;p28">
            <a:extLst>
              <a:ext uri="{FF2B5EF4-FFF2-40B4-BE49-F238E27FC236}">
                <a16:creationId xmlns:a16="http://schemas.microsoft.com/office/drawing/2014/main" id="{828ED3FC-BA16-E2F5-C1C4-92330407DFD4}"/>
              </a:ext>
            </a:extLst>
          </p:cNvPr>
          <p:cNvSpPr/>
          <p:nvPr/>
        </p:nvSpPr>
        <p:spPr>
          <a:xfrm>
            <a:off x="2448893" y="3873792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2;p28">
            <a:extLst>
              <a:ext uri="{FF2B5EF4-FFF2-40B4-BE49-F238E27FC236}">
                <a16:creationId xmlns:a16="http://schemas.microsoft.com/office/drawing/2014/main" id="{DF7BDB77-C8A4-1E29-9B60-9CF1FED89CA6}"/>
              </a:ext>
            </a:extLst>
          </p:cNvPr>
          <p:cNvSpPr txBox="1">
            <a:spLocks/>
          </p:cNvSpPr>
          <p:nvPr/>
        </p:nvSpPr>
        <p:spPr>
          <a:xfrm>
            <a:off x="3488757" y="3875013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en-GB" dirty="0"/>
              <a:t>Lasith</a:t>
            </a:r>
          </a:p>
        </p:txBody>
      </p:sp>
      <p:sp>
        <p:nvSpPr>
          <p:cNvPr id="5" name="Google Shape;253;p28">
            <a:extLst>
              <a:ext uri="{FF2B5EF4-FFF2-40B4-BE49-F238E27FC236}">
                <a16:creationId xmlns:a16="http://schemas.microsoft.com/office/drawing/2014/main" id="{2E21A78A-6D24-2B1D-5C00-701CAD517790}"/>
              </a:ext>
            </a:extLst>
          </p:cNvPr>
          <p:cNvSpPr txBox="1">
            <a:spLocks/>
          </p:cNvSpPr>
          <p:nvPr/>
        </p:nvSpPr>
        <p:spPr>
          <a:xfrm>
            <a:off x="3488756" y="4226537"/>
            <a:ext cx="3207117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GB" dirty="0"/>
              <a:t>Algorithm development, PCB design, Battery and Power Management</a:t>
            </a:r>
          </a:p>
        </p:txBody>
      </p:sp>
      <p:pic>
        <p:nvPicPr>
          <p:cNvPr id="15" name="Picture 14" descr="A green silhouette of a person&#10;&#10;Description automatically generated">
            <a:extLst>
              <a:ext uri="{FF2B5EF4-FFF2-40B4-BE49-F238E27FC236}">
                <a16:creationId xmlns:a16="http://schemas.microsoft.com/office/drawing/2014/main" id="{B4B3B4BD-B5B0-3A9E-AF51-06C94FA3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56" y="1115962"/>
            <a:ext cx="1213337" cy="1213337"/>
          </a:xfrm>
          <a:prstGeom prst="rect">
            <a:avLst/>
          </a:prstGeom>
        </p:spPr>
      </p:pic>
      <p:pic>
        <p:nvPicPr>
          <p:cNvPr id="19" name="Picture 18" descr="A green silhouette of a person&#10;&#10;Description automatically generated">
            <a:extLst>
              <a:ext uri="{FF2B5EF4-FFF2-40B4-BE49-F238E27FC236}">
                <a16:creationId xmlns:a16="http://schemas.microsoft.com/office/drawing/2014/main" id="{8EF76E15-5938-DF95-58B0-84EFF8752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55" y="2511209"/>
            <a:ext cx="1216800" cy="1216800"/>
          </a:xfrm>
          <a:prstGeom prst="rect">
            <a:avLst/>
          </a:prstGeom>
        </p:spPr>
      </p:pic>
      <p:pic>
        <p:nvPicPr>
          <p:cNvPr id="20" name="Picture 19" descr="A green silhouette of a person&#10;&#10;Description automatically generated">
            <a:extLst>
              <a:ext uri="{FF2B5EF4-FFF2-40B4-BE49-F238E27FC236}">
                <a16:creationId xmlns:a16="http://schemas.microsoft.com/office/drawing/2014/main" id="{087BC198-B7C1-E128-F08A-2871A16E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14" y="1115962"/>
            <a:ext cx="1213337" cy="1213337"/>
          </a:xfrm>
          <a:prstGeom prst="rect">
            <a:avLst/>
          </a:prstGeom>
        </p:spPr>
      </p:pic>
      <p:pic>
        <p:nvPicPr>
          <p:cNvPr id="21" name="Picture 20" descr="A green silhouette of a person&#10;&#10;Description automatically generated">
            <a:extLst>
              <a:ext uri="{FF2B5EF4-FFF2-40B4-BE49-F238E27FC236}">
                <a16:creationId xmlns:a16="http://schemas.microsoft.com/office/drawing/2014/main" id="{EFD580FE-855B-33A3-759F-EABCAACF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14" y="2511210"/>
            <a:ext cx="1213337" cy="1213337"/>
          </a:xfrm>
          <a:prstGeom prst="rect">
            <a:avLst/>
          </a:prstGeom>
        </p:spPr>
      </p:pic>
      <p:pic>
        <p:nvPicPr>
          <p:cNvPr id="22" name="Picture 21" descr="A green silhouette of a person&#10;&#10;Description automatically generated">
            <a:extLst>
              <a:ext uri="{FF2B5EF4-FFF2-40B4-BE49-F238E27FC236}">
                <a16:creationId xmlns:a16="http://schemas.microsoft.com/office/drawing/2014/main" id="{128D6888-D8F0-354E-9035-9DD8F59F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274" y="3754173"/>
            <a:ext cx="1213337" cy="12133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7539426-3CE1-53FE-2085-D92FFB1ED705}"/>
              </a:ext>
            </a:extLst>
          </p:cNvPr>
          <p:cNvSpPr txBox="1"/>
          <p:nvPr/>
        </p:nvSpPr>
        <p:spPr>
          <a:xfrm rot="16200000">
            <a:off x="696724" y="1267374"/>
            <a:ext cx="9741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700" dirty="0">
                <a:solidFill>
                  <a:srgbClr val="388840"/>
                </a:solidFill>
                <a:latin typeface="LEMON MILK Medium" pitchFamily="2" charset="77"/>
              </a:rPr>
              <a:t>cosmo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1039A0-2069-8108-D0E4-D13495725CC0}"/>
              </a:ext>
            </a:extLst>
          </p:cNvPr>
          <p:cNvSpPr txBox="1"/>
          <p:nvPr/>
        </p:nvSpPr>
        <p:spPr>
          <a:xfrm rot="16200000">
            <a:off x="696724" y="2626619"/>
            <a:ext cx="9741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700" dirty="0">
                <a:solidFill>
                  <a:srgbClr val="388840"/>
                </a:solidFill>
                <a:latin typeface="LEMON MILK Medium" pitchFamily="2" charset="77"/>
              </a:rPr>
              <a:t>cosmo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C55448-3F97-15CE-2A5F-6BA31BF7A330}"/>
              </a:ext>
            </a:extLst>
          </p:cNvPr>
          <p:cNvSpPr txBox="1"/>
          <p:nvPr/>
        </p:nvSpPr>
        <p:spPr>
          <a:xfrm rot="16200000">
            <a:off x="4685486" y="1267375"/>
            <a:ext cx="9741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700" dirty="0">
                <a:solidFill>
                  <a:srgbClr val="388840"/>
                </a:solidFill>
                <a:latin typeface="LEMON MILK Medium" pitchFamily="2" charset="77"/>
              </a:rPr>
              <a:t>cosmo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1D6E71-CC3A-7872-A6CE-261EEDA9A610}"/>
              </a:ext>
            </a:extLst>
          </p:cNvPr>
          <p:cNvSpPr txBox="1"/>
          <p:nvPr/>
        </p:nvSpPr>
        <p:spPr>
          <a:xfrm rot="16200000">
            <a:off x="4685486" y="2626620"/>
            <a:ext cx="9741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700" dirty="0">
                <a:solidFill>
                  <a:srgbClr val="388840"/>
                </a:solidFill>
                <a:latin typeface="LEMON MILK Medium" pitchFamily="2" charset="77"/>
              </a:rPr>
              <a:t>cosmo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83572-70D0-3B44-5922-A5DFC58BC5EE}"/>
              </a:ext>
            </a:extLst>
          </p:cNvPr>
          <p:cNvSpPr txBox="1"/>
          <p:nvPr/>
        </p:nvSpPr>
        <p:spPr>
          <a:xfrm rot="16200000">
            <a:off x="2441499" y="3862296"/>
            <a:ext cx="9741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700" dirty="0">
                <a:solidFill>
                  <a:srgbClr val="388840"/>
                </a:solidFill>
                <a:latin typeface="LEMON MILK Medium" pitchFamily="2" charset="77"/>
              </a:rPr>
              <a:t>cosmo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090;p49">
            <a:extLst>
              <a:ext uri="{FF2B5EF4-FFF2-40B4-BE49-F238E27FC236}">
                <a16:creationId xmlns:a16="http://schemas.microsoft.com/office/drawing/2014/main" id="{B2DEABA2-7388-A0CE-00EE-3D6E33CF4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215786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/>
                </a:solidFill>
              </a:rPr>
              <a:t>Thanks!</a:t>
            </a:r>
            <a:endParaRPr sz="6000" dirty="0">
              <a:solidFill>
                <a:schemeClr val="tx1"/>
              </a:solidFill>
            </a:endParaRPr>
          </a:p>
        </p:txBody>
      </p:sp>
      <p:grpSp>
        <p:nvGrpSpPr>
          <p:cNvPr id="202" name="Google Shape;1113;p49">
            <a:extLst>
              <a:ext uri="{FF2B5EF4-FFF2-40B4-BE49-F238E27FC236}">
                <a16:creationId xmlns:a16="http://schemas.microsoft.com/office/drawing/2014/main" id="{70892E58-110F-152D-3A60-88B5819F46DC}"/>
              </a:ext>
            </a:extLst>
          </p:cNvPr>
          <p:cNvGrpSpPr/>
          <p:nvPr/>
        </p:nvGrpSpPr>
        <p:grpSpPr>
          <a:xfrm>
            <a:off x="726603" y="798105"/>
            <a:ext cx="3499435" cy="3805921"/>
            <a:chOff x="692685" y="538923"/>
            <a:chExt cx="3737914" cy="4065286"/>
          </a:xfrm>
        </p:grpSpPr>
        <p:sp>
          <p:nvSpPr>
            <p:cNvPr id="203" name="Google Shape;1114;p49">
              <a:extLst>
                <a:ext uri="{FF2B5EF4-FFF2-40B4-BE49-F238E27FC236}">
                  <a16:creationId xmlns:a16="http://schemas.microsoft.com/office/drawing/2014/main" id="{2F34F837-3B35-BAB9-2E23-C7A4FC55E4DE}"/>
                </a:ext>
              </a:extLst>
            </p:cNvPr>
            <p:cNvSpPr/>
            <p:nvPr/>
          </p:nvSpPr>
          <p:spPr>
            <a:xfrm flipH="1">
              <a:off x="720026" y="4328225"/>
              <a:ext cx="3710574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115;p49">
              <a:extLst>
                <a:ext uri="{FF2B5EF4-FFF2-40B4-BE49-F238E27FC236}">
                  <a16:creationId xmlns:a16="http://schemas.microsoft.com/office/drawing/2014/main" id="{B7DF6340-CF5D-AB8C-4342-475E3A73EA0B}"/>
                </a:ext>
              </a:extLst>
            </p:cNvPr>
            <p:cNvSpPr/>
            <p:nvPr/>
          </p:nvSpPr>
          <p:spPr>
            <a:xfrm flipH="1">
              <a:off x="692685" y="538923"/>
              <a:ext cx="2109125" cy="3927796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116;p49">
              <a:extLst>
                <a:ext uri="{FF2B5EF4-FFF2-40B4-BE49-F238E27FC236}">
                  <a16:creationId xmlns:a16="http://schemas.microsoft.com/office/drawing/2014/main" id="{33CDB4B4-15E5-B8AE-AE58-7BA310FC3F95}"/>
                </a:ext>
              </a:extLst>
            </p:cNvPr>
            <p:cNvSpPr/>
            <p:nvPr/>
          </p:nvSpPr>
          <p:spPr>
            <a:xfrm flipH="1">
              <a:off x="723905" y="538923"/>
              <a:ext cx="2109096" cy="3927796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117;p49">
              <a:extLst>
                <a:ext uri="{FF2B5EF4-FFF2-40B4-BE49-F238E27FC236}">
                  <a16:creationId xmlns:a16="http://schemas.microsoft.com/office/drawing/2014/main" id="{46230E0A-DB59-5495-F474-22A6DF697B59}"/>
                </a:ext>
              </a:extLst>
            </p:cNvPr>
            <p:cNvSpPr/>
            <p:nvPr/>
          </p:nvSpPr>
          <p:spPr>
            <a:xfrm flipH="1">
              <a:off x="753109" y="759307"/>
              <a:ext cx="2050689" cy="3492874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118;p49">
              <a:extLst>
                <a:ext uri="{FF2B5EF4-FFF2-40B4-BE49-F238E27FC236}">
                  <a16:creationId xmlns:a16="http://schemas.microsoft.com/office/drawing/2014/main" id="{5282889A-8251-9B7C-9224-6E40B6570B43}"/>
                </a:ext>
              </a:extLst>
            </p:cNvPr>
            <p:cNvSpPr/>
            <p:nvPr/>
          </p:nvSpPr>
          <p:spPr>
            <a:xfrm flipH="1">
              <a:off x="1717489" y="3861138"/>
              <a:ext cx="170542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119;p49">
              <a:extLst>
                <a:ext uri="{FF2B5EF4-FFF2-40B4-BE49-F238E27FC236}">
                  <a16:creationId xmlns:a16="http://schemas.microsoft.com/office/drawing/2014/main" id="{908F7E0E-3D6C-42DB-74E6-3B5CBAACCDA0}"/>
                </a:ext>
              </a:extLst>
            </p:cNvPr>
            <p:cNvSpPr/>
            <p:nvPr/>
          </p:nvSpPr>
          <p:spPr>
            <a:xfrm flipH="1">
              <a:off x="784300" y="758342"/>
              <a:ext cx="1077539" cy="3415847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120;p49">
              <a:extLst>
                <a:ext uri="{FF2B5EF4-FFF2-40B4-BE49-F238E27FC236}">
                  <a16:creationId xmlns:a16="http://schemas.microsoft.com/office/drawing/2014/main" id="{56ED360B-F247-084D-9926-853EE15C7415}"/>
                </a:ext>
              </a:extLst>
            </p:cNvPr>
            <p:cNvSpPr/>
            <p:nvPr/>
          </p:nvSpPr>
          <p:spPr>
            <a:xfrm flipH="1">
              <a:off x="1454221" y="625714"/>
              <a:ext cx="405659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121;p49">
              <a:extLst>
                <a:ext uri="{FF2B5EF4-FFF2-40B4-BE49-F238E27FC236}">
                  <a16:creationId xmlns:a16="http://schemas.microsoft.com/office/drawing/2014/main" id="{96FC7859-BC67-CF66-68D7-552833ED3D0D}"/>
                </a:ext>
              </a:extLst>
            </p:cNvPr>
            <p:cNvSpPr/>
            <p:nvPr/>
          </p:nvSpPr>
          <p:spPr>
            <a:xfrm flipH="1">
              <a:off x="3254271" y="1181015"/>
              <a:ext cx="524840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122;p49">
              <a:extLst>
                <a:ext uri="{FF2B5EF4-FFF2-40B4-BE49-F238E27FC236}">
                  <a16:creationId xmlns:a16="http://schemas.microsoft.com/office/drawing/2014/main" id="{100F0B68-9DEA-791C-D0C3-0BCB4F49DC6C}"/>
                </a:ext>
              </a:extLst>
            </p:cNvPr>
            <p:cNvSpPr/>
            <p:nvPr/>
          </p:nvSpPr>
          <p:spPr>
            <a:xfrm flipH="1">
              <a:off x="3335215" y="1680393"/>
              <a:ext cx="99478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123;p49">
              <a:extLst>
                <a:ext uri="{FF2B5EF4-FFF2-40B4-BE49-F238E27FC236}">
                  <a16:creationId xmlns:a16="http://schemas.microsoft.com/office/drawing/2014/main" id="{3338F545-59EA-9ADC-B74A-19D6C3434BEE}"/>
                </a:ext>
              </a:extLst>
            </p:cNvPr>
            <p:cNvSpPr/>
            <p:nvPr/>
          </p:nvSpPr>
          <p:spPr>
            <a:xfrm flipH="1">
              <a:off x="3690156" y="1983827"/>
              <a:ext cx="105325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24;p49">
              <a:extLst>
                <a:ext uri="{FF2B5EF4-FFF2-40B4-BE49-F238E27FC236}">
                  <a16:creationId xmlns:a16="http://schemas.microsoft.com/office/drawing/2014/main" id="{BAC27B6E-BA3E-D520-5A8C-FF303A4E64B6}"/>
                </a:ext>
              </a:extLst>
            </p:cNvPr>
            <p:cNvSpPr/>
            <p:nvPr/>
          </p:nvSpPr>
          <p:spPr>
            <a:xfrm flipH="1">
              <a:off x="3737922" y="2015252"/>
              <a:ext cx="95590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125;p49">
              <a:extLst>
                <a:ext uri="{FF2B5EF4-FFF2-40B4-BE49-F238E27FC236}">
                  <a16:creationId xmlns:a16="http://schemas.microsoft.com/office/drawing/2014/main" id="{6E1279F3-66CA-BCBF-E4EF-3527661F2A5A}"/>
                </a:ext>
              </a:extLst>
            </p:cNvPr>
            <p:cNvSpPr/>
            <p:nvPr/>
          </p:nvSpPr>
          <p:spPr>
            <a:xfrm flipH="1">
              <a:off x="1826701" y="3834624"/>
              <a:ext cx="183726" cy="332578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126;p49">
              <a:extLst>
                <a:ext uri="{FF2B5EF4-FFF2-40B4-BE49-F238E27FC236}">
                  <a16:creationId xmlns:a16="http://schemas.microsoft.com/office/drawing/2014/main" id="{5AE8E5B8-F842-4975-5D43-8085FDC052CF}"/>
                </a:ext>
              </a:extLst>
            </p:cNvPr>
            <p:cNvSpPr/>
            <p:nvPr/>
          </p:nvSpPr>
          <p:spPr>
            <a:xfrm flipH="1">
              <a:off x="2921751" y="4298982"/>
              <a:ext cx="395925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127;p49">
              <a:extLst>
                <a:ext uri="{FF2B5EF4-FFF2-40B4-BE49-F238E27FC236}">
                  <a16:creationId xmlns:a16="http://schemas.microsoft.com/office/drawing/2014/main" id="{06D54D1C-8146-C0EB-0BAA-686F935AE312}"/>
                </a:ext>
              </a:extLst>
            </p:cNvPr>
            <p:cNvSpPr/>
            <p:nvPr/>
          </p:nvSpPr>
          <p:spPr>
            <a:xfrm flipH="1">
              <a:off x="3039733" y="3084197"/>
              <a:ext cx="258445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128;p49">
              <a:extLst>
                <a:ext uri="{FF2B5EF4-FFF2-40B4-BE49-F238E27FC236}">
                  <a16:creationId xmlns:a16="http://schemas.microsoft.com/office/drawing/2014/main" id="{8AB2A445-F29D-B754-CF87-90FF7D72FD15}"/>
                </a:ext>
              </a:extLst>
            </p:cNvPr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129;p49">
              <a:extLst>
                <a:ext uri="{FF2B5EF4-FFF2-40B4-BE49-F238E27FC236}">
                  <a16:creationId xmlns:a16="http://schemas.microsoft.com/office/drawing/2014/main" id="{94467176-3A0B-4C01-60A4-A09EB8C9F1EB}"/>
                </a:ext>
              </a:extLst>
            </p:cNvPr>
            <p:cNvSpPr/>
            <p:nvPr/>
          </p:nvSpPr>
          <p:spPr>
            <a:xfrm flipH="1">
              <a:off x="2922745" y="3084197"/>
              <a:ext cx="258415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130;p49">
              <a:extLst>
                <a:ext uri="{FF2B5EF4-FFF2-40B4-BE49-F238E27FC236}">
                  <a16:creationId xmlns:a16="http://schemas.microsoft.com/office/drawing/2014/main" id="{70FB4F88-87EE-58C3-4B5B-666A7EF443B2}"/>
                </a:ext>
              </a:extLst>
            </p:cNvPr>
            <p:cNvSpPr/>
            <p:nvPr/>
          </p:nvSpPr>
          <p:spPr>
            <a:xfrm flipH="1">
              <a:off x="2958818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131;p49">
              <a:extLst>
                <a:ext uri="{FF2B5EF4-FFF2-40B4-BE49-F238E27FC236}">
                  <a16:creationId xmlns:a16="http://schemas.microsoft.com/office/drawing/2014/main" id="{B56D39BE-B2B0-59EF-CF48-7E7B22ED6354}"/>
                </a:ext>
              </a:extLst>
            </p:cNvPr>
            <p:cNvSpPr/>
            <p:nvPr/>
          </p:nvSpPr>
          <p:spPr>
            <a:xfrm flipH="1">
              <a:off x="2739399" y="1810595"/>
              <a:ext cx="546092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132;p49">
              <a:extLst>
                <a:ext uri="{FF2B5EF4-FFF2-40B4-BE49-F238E27FC236}">
                  <a16:creationId xmlns:a16="http://schemas.microsoft.com/office/drawing/2014/main" id="{200A1A83-5398-114E-B3DA-C7121466F87B}"/>
                </a:ext>
              </a:extLst>
            </p:cNvPr>
            <p:cNvSpPr/>
            <p:nvPr/>
          </p:nvSpPr>
          <p:spPr>
            <a:xfrm flipH="1">
              <a:off x="2438099" y="2961654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133;p49">
              <a:extLst>
                <a:ext uri="{FF2B5EF4-FFF2-40B4-BE49-F238E27FC236}">
                  <a16:creationId xmlns:a16="http://schemas.microsoft.com/office/drawing/2014/main" id="{146C8169-FB53-6A34-7540-142CD35E6C19}"/>
                </a:ext>
              </a:extLst>
            </p:cNvPr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134;p49">
              <a:extLst>
                <a:ext uri="{FF2B5EF4-FFF2-40B4-BE49-F238E27FC236}">
                  <a16:creationId xmlns:a16="http://schemas.microsoft.com/office/drawing/2014/main" id="{7BF1D319-0360-8651-A6FA-CE6B1FAE080A}"/>
                </a:ext>
              </a:extLst>
            </p:cNvPr>
            <p:cNvSpPr/>
            <p:nvPr/>
          </p:nvSpPr>
          <p:spPr>
            <a:xfrm flipH="1">
              <a:off x="2325963" y="2919735"/>
              <a:ext cx="273061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135;p49">
              <a:extLst>
                <a:ext uri="{FF2B5EF4-FFF2-40B4-BE49-F238E27FC236}">
                  <a16:creationId xmlns:a16="http://schemas.microsoft.com/office/drawing/2014/main" id="{037C96FB-DD23-3064-C63F-FECDA7D8D81A}"/>
                </a:ext>
              </a:extLst>
            </p:cNvPr>
            <p:cNvSpPr/>
            <p:nvPr/>
          </p:nvSpPr>
          <p:spPr>
            <a:xfrm flipH="1">
              <a:off x="2764772" y="1089722"/>
              <a:ext cx="667963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136;p49">
              <a:extLst>
                <a:ext uri="{FF2B5EF4-FFF2-40B4-BE49-F238E27FC236}">
                  <a16:creationId xmlns:a16="http://schemas.microsoft.com/office/drawing/2014/main" id="{17D25CA7-189B-4A8F-4ACF-35D53A1B4B70}"/>
                </a:ext>
              </a:extLst>
            </p:cNvPr>
            <p:cNvSpPr/>
            <p:nvPr/>
          </p:nvSpPr>
          <p:spPr>
            <a:xfrm flipH="1">
              <a:off x="2838877" y="1244917"/>
              <a:ext cx="118976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137;p49">
              <a:extLst>
                <a:ext uri="{FF2B5EF4-FFF2-40B4-BE49-F238E27FC236}">
                  <a16:creationId xmlns:a16="http://schemas.microsoft.com/office/drawing/2014/main" id="{5DF5F337-8162-6B36-F1D3-238DC11B961F}"/>
                </a:ext>
              </a:extLst>
            </p:cNvPr>
            <p:cNvSpPr/>
            <p:nvPr/>
          </p:nvSpPr>
          <p:spPr>
            <a:xfrm flipH="1">
              <a:off x="3015704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138;p49">
              <a:extLst>
                <a:ext uri="{FF2B5EF4-FFF2-40B4-BE49-F238E27FC236}">
                  <a16:creationId xmlns:a16="http://schemas.microsoft.com/office/drawing/2014/main" id="{F9E04FEA-5213-744E-8A35-5B217E4B98C9}"/>
                </a:ext>
              </a:extLst>
            </p:cNvPr>
            <p:cNvSpPr/>
            <p:nvPr/>
          </p:nvSpPr>
          <p:spPr>
            <a:xfrm flipH="1">
              <a:off x="3050549" y="783950"/>
              <a:ext cx="248593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139;p49">
              <a:extLst>
                <a:ext uri="{FF2B5EF4-FFF2-40B4-BE49-F238E27FC236}">
                  <a16:creationId xmlns:a16="http://schemas.microsoft.com/office/drawing/2014/main" id="{B6BF4726-7E01-8706-AB2A-FE9404D4F34E}"/>
                </a:ext>
              </a:extLst>
            </p:cNvPr>
            <p:cNvSpPr/>
            <p:nvPr/>
          </p:nvSpPr>
          <p:spPr>
            <a:xfrm flipH="1">
              <a:off x="3034647" y="637086"/>
              <a:ext cx="276218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140;p49">
              <a:extLst>
                <a:ext uri="{FF2B5EF4-FFF2-40B4-BE49-F238E27FC236}">
                  <a16:creationId xmlns:a16="http://schemas.microsoft.com/office/drawing/2014/main" id="{029EC07A-F61B-7897-FBE6-F4D198C7ACD8}"/>
                </a:ext>
              </a:extLst>
            </p:cNvPr>
            <p:cNvSpPr/>
            <p:nvPr/>
          </p:nvSpPr>
          <p:spPr>
            <a:xfrm flipH="1">
              <a:off x="3089925" y="605164"/>
              <a:ext cx="269699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141;p49">
              <a:extLst>
                <a:ext uri="{FF2B5EF4-FFF2-40B4-BE49-F238E27FC236}">
                  <a16:creationId xmlns:a16="http://schemas.microsoft.com/office/drawing/2014/main" id="{2B40F918-8C6A-A427-5C20-B5E216562438}"/>
                </a:ext>
              </a:extLst>
            </p:cNvPr>
            <p:cNvSpPr/>
            <p:nvPr/>
          </p:nvSpPr>
          <p:spPr>
            <a:xfrm flipH="1">
              <a:off x="3027076" y="594932"/>
              <a:ext cx="369586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142;p49">
              <a:extLst>
                <a:ext uri="{FF2B5EF4-FFF2-40B4-BE49-F238E27FC236}">
                  <a16:creationId xmlns:a16="http://schemas.microsoft.com/office/drawing/2014/main" id="{D0ED1A60-378A-A6F7-C77B-CFED3B9B0EE7}"/>
                </a:ext>
              </a:extLst>
            </p:cNvPr>
            <p:cNvSpPr/>
            <p:nvPr/>
          </p:nvSpPr>
          <p:spPr>
            <a:xfrm flipH="1">
              <a:off x="3040727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143;p49">
              <a:extLst>
                <a:ext uri="{FF2B5EF4-FFF2-40B4-BE49-F238E27FC236}">
                  <a16:creationId xmlns:a16="http://schemas.microsoft.com/office/drawing/2014/main" id="{8E4085E5-C7E0-0458-19E9-30B59AADE93D}"/>
                </a:ext>
              </a:extLst>
            </p:cNvPr>
            <p:cNvSpPr/>
            <p:nvPr/>
          </p:nvSpPr>
          <p:spPr>
            <a:xfrm flipH="1">
              <a:off x="3145058" y="900704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144;p49">
              <a:extLst>
                <a:ext uri="{FF2B5EF4-FFF2-40B4-BE49-F238E27FC236}">
                  <a16:creationId xmlns:a16="http://schemas.microsoft.com/office/drawing/2014/main" id="{89A368A9-3A4B-9233-4311-64593F05277F}"/>
                </a:ext>
              </a:extLst>
            </p:cNvPr>
            <p:cNvSpPr/>
            <p:nvPr/>
          </p:nvSpPr>
          <p:spPr>
            <a:xfrm flipH="1">
              <a:off x="3094340" y="606450"/>
              <a:ext cx="320856" cy="397124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145;p49">
              <a:extLst>
                <a:ext uri="{FF2B5EF4-FFF2-40B4-BE49-F238E27FC236}">
                  <a16:creationId xmlns:a16="http://schemas.microsoft.com/office/drawing/2014/main" id="{35D62712-1E39-9A60-016D-803DFBD380E8}"/>
                </a:ext>
              </a:extLst>
            </p:cNvPr>
            <p:cNvSpPr/>
            <p:nvPr/>
          </p:nvSpPr>
          <p:spPr>
            <a:xfrm flipH="1">
              <a:off x="2504399" y="1123953"/>
              <a:ext cx="489557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146;p49">
              <a:extLst>
                <a:ext uri="{FF2B5EF4-FFF2-40B4-BE49-F238E27FC236}">
                  <a16:creationId xmlns:a16="http://schemas.microsoft.com/office/drawing/2014/main" id="{F05EF057-4FA5-15AE-01DA-029D0079F812}"/>
                </a:ext>
              </a:extLst>
            </p:cNvPr>
            <p:cNvSpPr/>
            <p:nvPr/>
          </p:nvSpPr>
          <p:spPr>
            <a:xfrm flipH="1">
              <a:off x="2500511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147;p49">
              <a:extLst>
                <a:ext uri="{FF2B5EF4-FFF2-40B4-BE49-F238E27FC236}">
                  <a16:creationId xmlns:a16="http://schemas.microsoft.com/office/drawing/2014/main" id="{B6170773-5D89-A216-6E2A-C09490389E61}"/>
                </a:ext>
              </a:extLst>
            </p:cNvPr>
            <p:cNvSpPr/>
            <p:nvPr/>
          </p:nvSpPr>
          <p:spPr>
            <a:xfrm flipH="1">
              <a:off x="2504399" y="1880227"/>
              <a:ext cx="132657" cy="109710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148;p49">
              <a:extLst>
                <a:ext uri="{FF2B5EF4-FFF2-40B4-BE49-F238E27FC236}">
                  <a16:creationId xmlns:a16="http://schemas.microsoft.com/office/drawing/2014/main" id="{69EDAE23-8C57-F1BD-C8C9-23468F2EC9F4}"/>
                </a:ext>
              </a:extLst>
            </p:cNvPr>
            <p:cNvSpPr/>
            <p:nvPr/>
          </p:nvSpPr>
          <p:spPr>
            <a:xfrm flipH="1">
              <a:off x="2508316" y="1987949"/>
              <a:ext cx="128740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149;p49">
              <a:extLst>
                <a:ext uri="{FF2B5EF4-FFF2-40B4-BE49-F238E27FC236}">
                  <a16:creationId xmlns:a16="http://schemas.microsoft.com/office/drawing/2014/main" id="{07707E4E-89FD-2C5C-3B6D-B68A6315CC0D}"/>
                </a:ext>
              </a:extLst>
            </p:cNvPr>
            <p:cNvSpPr/>
            <p:nvPr/>
          </p:nvSpPr>
          <p:spPr>
            <a:xfrm flipH="1">
              <a:off x="3063149" y="760067"/>
              <a:ext cx="101437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50;p49">
              <a:extLst>
                <a:ext uri="{FF2B5EF4-FFF2-40B4-BE49-F238E27FC236}">
                  <a16:creationId xmlns:a16="http://schemas.microsoft.com/office/drawing/2014/main" id="{904F83FF-7AA0-7449-9D57-40AF9FD5FAED}"/>
                </a:ext>
              </a:extLst>
            </p:cNvPr>
            <p:cNvSpPr/>
            <p:nvPr/>
          </p:nvSpPr>
          <p:spPr>
            <a:xfrm flipH="1">
              <a:off x="3202003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151;p49">
              <a:extLst>
                <a:ext uri="{FF2B5EF4-FFF2-40B4-BE49-F238E27FC236}">
                  <a16:creationId xmlns:a16="http://schemas.microsoft.com/office/drawing/2014/main" id="{1C395DED-D893-8B73-E17F-225B1BC5C7CA}"/>
                </a:ext>
              </a:extLst>
            </p:cNvPr>
            <p:cNvSpPr/>
            <p:nvPr/>
          </p:nvSpPr>
          <p:spPr>
            <a:xfrm flipH="1">
              <a:off x="3343196" y="759160"/>
              <a:ext cx="39727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152;p49">
              <a:extLst>
                <a:ext uri="{FF2B5EF4-FFF2-40B4-BE49-F238E27FC236}">
                  <a16:creationId xmlns:a16="http://schemas.microsoft.com/office/drawing/2014/main" id="{141123FC-CB55-C027-31E2-DFD87EBC93E0}"/>
                </a:ext>
              </a:extLst>
            </p:cNvPr>
            <p:cNvSpPr/>
            <p:nvPr/>
          </p:nvSpPr>
          <p:spPr>
            <a:xfrm flipH="1">
              <a:off x="2794999" y="1210773"/>
              <a:ext cx="177500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711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letters&#10;&#10;Description automatically generated">
            <a:extLst>
              <a:ext uri="{FF2B5EF4-FFF2-40B4-BE49-F238E27FC236}">
                <a16:creationId xmlns:a16="http://schemas.microsoft.com/office/drawing/2014/main" id="{32D25C1F-FCF9-92D1-E1E5-632E4DD8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754" y="-631190"/>
            <a:ext cx="9196754" cy="597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6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Mechanical design</a:t>
            </a:r>
            <a:endParaRPr dirty="0"/>
          </a:p>
        </p:txBody>
      </p:sp>
      <p:sp>
        <p:nvSpPr>
          <p:cNvPr id="299" name="Google Shape;299;p30"/>
          <p:cNvSpPr txBox="1">
            <a:spLocks noGrp="1"/>
          </p:cNvSpPr>
          <p:nvPr>
            <p:ph type="title" idx="2"/>
          </p:nvPr>
        </p:nvSpPr>
        <p:spPr>
          <a:xfrm>
            <a:off x="2532748" y="1335434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sz="4800" dirty="0"/>
          </a:p>
        </p:txBody>
      </p:sp>
      <p:sp>
        <p:nvSpPr>
          <p:cNvPr id="300" name="Google Shape;300;p30"/>
          <p:cNvSpPr txBox="1">
            <a:spLocks noGrp="1"/>
          </p:cNvSpPr>
          <p:nvPr>
            <p:ph type="subTitle" idx="1"/>
          </p:nvPr>
        </p:nvSpPr>
        <p:spPr>
          <a:xfrm>
            <a:off x="2552700" y="3051696"/>
            <a:ext cx="3685798" cy="629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Robot Mechanics: </a:t>
            </a:r>
            <a:br>
              <a:rPr lang="en-GB" dirty="0"/>
            </a:br>
            <a:r>
              <a:rPr lang="en-GB" dirty="0"/>
              <a:t>	The Heart of Our Design</a:t>
            </a:r>
          </a:p>
        </p:txBody>
      </p:sp>
      <p:grpSp>
        <p:nvGrpSpPr>
          <p:cNvPr id="301" name="Google Shape;301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302" name="Google Shape;302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" name="Google Shape;314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5" name="Google Shape;315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9" name="Google Shape;349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Mechanical design</a:t>
            </a:r>
          </a:p>
        </p:txBody>
      </p:sp>
      <p:sp>
        <p:nvSpPr>
          <p:cNvPr id="453" name="Google Shape;453;p33"/>
          <p:cNvSpPr txBox="1">
            <a:spLocks noGrp="1"/>
          </p:cNvSpPr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 wheel design</a:t>
            </a:r>
            <a:endParaRPr dirty="0"/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2"/>
          </p:nvPr>
        </p:nvSpPr>
        <p:spPr>
          <a:xfrm>
            <a:off x="477604" y="3346802"/>
            <a:ext cx="2397672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robot design offers greater agility and simplicity, reducing cost and complexity compared to four-wheel designs with wheel encoders.</a:t>
            </a:r>
          </a:p>
        </p:txBody>
      </p:sp>
      <p:sp>
        <p:nvSpPr>
          <p:cNvPr id="456" name="Google Shape;456;p33"/>
          <p:cNvSpPr txBox="1">
            <a:spLocks noGrp="1"/>
          </p:cNvSpPr>
          <p:nvPr>
            <p:ph type="subTitle" idx="4"/>
          </p:nvPr>
        </p:nvSpPr>
        <p:spPr>
          <a:xfrm>
            <a:off x="3470875" y="3007559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Mechanical arm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5"/>
          </p:nvPr>
        </p:nvSpPr>
        <p:spPr>
          <a:xfrm>
            <a:off x="3200126" y="3346802"/>
            <a:ext cx="2743748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Mechanical arms on two-wheel robots enable precise manipulation, enhancing adaptability for various tasks, making them preferable.</a:t>
            </a:r>
          </a:p>
        </p:txBody>
      </p:sp>
      <p:sp>
        <p:nvSpPr>
          <p:cNvPr id="459" name="Google Shape;459;p33"/>
          <p:cNvSpPr txBox="1">
            <a:spLocks noGrp="1"/>
          </p:cNvSpPr>
          <p:nvPr>
            <p:ph type="subTitle" idx="7"/>
          </p:nvPr>
        </p:nvSpPr>
        <p:spPr>
          <a:xfrm>
            <a:off x="6060756" y="3007559"/>
            <a:ext cx="260564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 supporting wheels</a:t>
            </a:r>
            <a:endParaRPr dirty="0"/>
          </a:p>
        </p:txBody>
      </p:sp>
      <p:sp>
        <p:nvSpPr>
          <p:cNvPr id="460" name="Google Shape;460;p33"/>
          <p:cNvSpPr txBox="1">
            <a:spLocks noGrp="1"/>
          </p:cNvSpPr>
          <p:nvPr>
            <p:ph type="subTitle" idx="8"/>
          </p:nvPr>
        </p:nvSpPr>
        <p:spPr>
          <a:xfrm>
            <a:off x="6260776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Our 2-wheel robot design features 2 front supporting wheels, preventing collisions during the slope-climbing phase.</a:t>
            </a:r>
          </a:p>
        </p:txBody>
      </p:sp>
      <p:pic>
        <p:nvPicPr>
          <p:cNvPr id="3" name="Picture 2" descr="A transparent plastic container with wheels&#10;&#10;Description automatically generated">
            <a:extLst>
              <a:ext uri="{FF2B5EF4-FFF2-40B4-BE49-F238E27FC236}">
                <a16:creationId xmlns:a16="http://schemas.microsoft.com/office/drawing/2014/main" id="{0392B31F-27CB-2B5D-6E9A-953364A9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2" y="1129160"/>
            <a:ext cx="1918097" cy="1918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646F4E-96D5-B21A-BD55-D8D1C8A06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727" y="1431273"/>
            <a:ext cx="2205600" cy="1615984"/>
          </a:xfrm>
          <a:prstGeom prst="rect">
            <a:avLst/>
          </a:prstGeom>
        </p:spPr>
      </p:pic>
      <p:pic>
        <p:nvPicPr>
          <p:cNvPr id="12" name="Picture 11" descr="A small black and orange vehicle with wheels and wires&#10;&#10;Description automatically generated">
            <a:extLst>
              <a:ext uri="{FF2B5EF4-FFF2-40B4-BE49-F238E27FC236}">
                <a16:creationId xmlns:a16="http://schemas.microsoft.com/office/drawing/2014/main" id="{021929A4-DBD2-4A56-A5E5-E4E1A84AF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52" y="1330684"/>
            <a:ext cx="2057499" cy="17145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/>
          <p:nvPr/>
        </p:nvSpPr>
        <p:spPr>
          <a:xfrm>
            <a:off x="1508700" y="2097632"/>
            <a:ext cx="33207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ubTitle" idx="1"/>
          </p:nvPr>
        </p:nvSpPr>
        <p:spPr>
          <a:xfrm>
            <a:off x="1508699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How We Guide Our Robot to Do Its Job: A Simple, Effective Plan</a:t>
            </a:r>
          </a:p>
        </p:txBody>
      </p:sp>
      <p:grpSp>
        <p:nvGrpSpPr>
          <p:cNvPr id="262" name="Google Shape;262;p29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63" name="Google Shape;263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5" name="Google Shape;265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1508699" y="1668335"/>
            <a:ext cx="5081465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Overall strategy:</a:t>
            </a:r>
            <a:endParaRPr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/>
          <p:nvPr/>
        </p:nvSpPr>
        <p:spPr>
          <a:xfrm>
            <a:off x="3962643" y="3360142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4"/>
          <p:cNvSpPr/>
          <p:nvPr/>
        </p:nvSpPr>
        <p:spPr>
          <a:xfrm>
            <a:off x="7200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47028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4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GB" dirty="0"/>
              <a:t>PID Control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GB" dirty="0"/>
          </a:p>
        </p:txBody>
      </p:sp>
      <p:sp>
        <p:nvSpPr>
          <p:cNvPr id="470" name="Google Shape;470;p34"/>
          <p:cNvSpPr txBox="1">
            <a:spLocks noGrp="1"/>
          </p:cNvSpPr>
          <p:nvPr>
            <p:ph type="subTitle" idx="3"/>
          </p:nvPr>
        </p:nvSpPr>
        <p:spPr>
          <a:xfrm>
            <a:off x="5002508" y="3361363"/>
            <a:ext cx="2812125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Turns at checkpoints</a:t>
            </a:r>
            <a:endParaRPr dirty="0"/>
          </a:p>
        </p:txBody>
      </p:sp>
      <p:sp>
        <p:nvSpPr>
          <p:cNvPr id="471" name="Google Shape;471;p34"/>
          <p:cNvSpPr txBox="1">
            <a:spLocks noGrp="1"/>
          </p:cNvSpPr>
          <p:nvPr>
            <p:ph type="subTitle" idx="4"/>
          </p:nvPr>
        </p:nvSpPr>
        <p:spPr>
          <a:xfrm>
            <a:off x="5002509" y="3712887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If uncertain on white boxes, try all 3 directions to find a way. </a:t>
            </a:r>
            <a:br>
              <a:rPr lang="en-GB" dirty="0"/>
            </a:br>
            <a:r>
              <a:rPr lang="en-GB" dirty="0"/>
              <a:t>(Path finding algorithm)</a:t>
            </a:r>
          </a:p>
        </p:txBody>
      </p:sp>
      <p:sp>
        <p:nvSpPr>
          <p:cNvPr id="472" name="Google Shape;472;p34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/>
              <a:t>Main Method of Movement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73" name="Google Shape;473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Overall strategy:</a:t>
            </a:r>
            <a:endParaRPr dirty="0"/>
          </a:p>
        </p:txBody>
      </p:sp>
      <p:sp>
        <p:nvSpPr>
          <p:cNvPr id="474" name="Google Shape;474;p34"/>
          <p:cNvSpPr txBox="1">
            <a:spLocks noGrp="1"/>
          </p:cNvSpPr>
          <p:nvPr>
            <p:ph type="subTitle" idx="5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Level increment</a:t>
            </a:r>
            <a:endParaRPr dirty="0"/>
          </a:p>
        </p:txBody>
      </p:sp>
      <p:sp>
        <p:nvSpPr>
          <p:cNvPr id="475" name="Google Shape;475;p34"/>
          <p:cNvSpPr txBox="1">
            <a:spLocks noGrp="1"/>
          </p:cNvSpPr>
          <p:nvPr>
            <p:ph type="subTitle" idx="6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When IR arrays light up, move the bot 5 cm forward for confirmation.</a:t>
            </a:r>
          </a:p>
        </p:txBody>
      </p:sp>
      <p:grpSp>
        <p:nvGrpSpPr>
          <p:cNvPr id="487" name="Google Shape;487;p34"/>
          <p:cNvGrpSpPr/>
          <p:nvPr/>
        </p:nvGrpSpPr>
        <p:grpSpPr>
          <a:xfrm>
            <a:off x="4905606" y="2036293"/>
            <a:ext cx="568484" cy="566915"/>
            <a:chOff x="830742" y="2763601"/>
            <a:chExt cx="384734" cy="381556"/>
          </a:xfrm>
        </p:grpSpPr>
        <p:sp>
          <p:nvSpPr>
            <p:cNvPr id="488" name="Google Shape;488;p34"/>
            <p:cNvSpPr/>
            <p:nvPr/>
          </p:nvSpPr>
          <p:spPr>
            <a:xfrm>
              <a:off x="830742" y="2881012"/>
              <a:ext cx="174423" cy="83678"/>
            </a:xfrm>
            <a:custGeom>
              <a:avLst/>
              <a:gdLst/>
              <a:ahLst/>
              <a:cxnLst/>
              <a:rect l="l" t="t" r="r" b="b"/>
              <a:pathLst>
                <a:path w="6639" h="3185" extrusionOk="0">
                  <a:moveTo>
                    <a:pt x="6639" y="1"/>
                  </a:moveTo>
                  <a:lnTo>
                    <a:pt x="5189" y="125"/>
                  </a:lnTo>
                  <a:cubicBezTo>
                    <a:pt x="3289" y="285"/>
                    <a:pt x="1506" y="1110"/>
                    <a:pt x="160" y="2456"/>
                  </a:cubicBezTo>
                  <a:cubicBezTo>
                    <a:pt x="1" y="2616"/>
                    <a:pt x="105" y="2886"/>
                    <a:pt x="327" y="2907"/>
                  </a:cubicBezTo>
                  <a:lnTo>
                    <a:pt x="3462" y="3184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1013520" y="2973045"/>
              <a:ext cx="83494" cy="172111"/>
            </a:xfrm>
            <a:custGeom>
              <a:avLst/>
              <a:gdLst/>
              <a:ahLst/>
              <a:cxnLst/>
              <a:rect l="l" t="t" r="r" b="b"/>
              <a:pathLst>
                <a:path w="3178" h="6551" extrusionOk="0">
                  <a:moveTo>
                    <a:pt x="3178" y="0"/>
                  </a:moveTo>
                  <a:lnTo>
                    <a:pt x="1" y="3177"/>
                  </a:lnTo>
                  <a:lnTo>
                    <a:pt x="278" y="6305"/>
                  </a:lnTo>
                  <a:cubicBezTo>
                    <a:pt x="292" y="6457"/>
                    <a:pt x="415" y="6550"/>
                    <a:pt x="543" y="6550"/>
                  </a:cubicBezTo>
                  <a:cubicBezTo>
                    <a:pt x="608" y="6550"/>
                    <a:pt x="675" y="6526"/>
                    <a:pt x="729" y="6472"/>
                  </a:cubicBezTo>
                  <a:cubicBezTo>
                    <a:pt x="2075" y="5126"/>
                    <a:pt x="2900" y="3344"/>
                    <a:pt x="3053" y="1443"/>
                  </a:cubicBezTo>
                  <a:lnTo>
                    <a:pt x="31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903281" y="2763601"/>
              <a:ext cx="312038" cy="310383"/>
            </a:xfrm>
            <a:custGeom>
              <a:avLst/>
              <a:gdLst/>
              <a:ahLst/>
              <a:cxnLst/>
              <a:rect l="l" t="t" r="r" b="b"/>
              <a:pathLst>
                <a:path w="11877" h="11814" extrusionOk="0">
                  <a:moveTo>
                    <a:pt x="11644" y="0"/>
                  </a:moveTo>
                  <a:cubicBezTo>
                    <a:pt x="11624" y="0"/>
                    <a:pt x="11604" y="3"/>
                    <a:pt x="11584" y="10"/>
                  </a:cubicBezTo>
                  <a:lnTo>
                    <a:pt x="9080" y="745"/>
                  </a:lnTo>
                  <a:lnTo>
                    <a:pt x="7228" y="1286"/>
                  </a:lnTo>
                  <a:cubicBezTo>
                    <a:pt x="7075" y="1327"/>
                    <a:pt x="6937" y="1411"/>
                    <a:pt x="6826" y="1522"/>
                  </a:cubicBezTo>
                  <a:lnTo>
                    <a:pt x="91" y="8257"/>
                  </a:lnTo>
                  <a:cubicBezTo>
                    <a:pt x="0" y="8340"/>
                    <a:pt x="0" y="8479"/>
                    <a:pt x="91" y="8569"/>
                  </a:cubicBezTo>
                  <a:lnTo>
                    <a:pt x="1436" y="9914"/>
                  </a:lnTo>
                  <a:lnTo>
                    <a:pt x="1929" y="10414"/>
                  </a:lnTo>
                  <a:lnTo>
                    <a:pt x="3267" y="11746"/>
                  </a:lnTo>
                  <a:cubicBezTo>
                    <a:pt x="3312" y="11791"/>
                    <a:pt x="3373" y="11813"/>
                    <a:pt x="3435" y="11813"/>
                  </a:cubicBezTo>
                  <a:cubicBezTo>
                    <a:pt x="3496" y="11813"/>
                    <a:pt x="3559" y="11791"/>
                    <a:pt x="3607" y="11746"/>
                  </a:cubicBezTo>
                  <a:lnTo>
                    <a:pt x="7374" y="7965"/>
                  </a:lnTo>
                  <a:lnTo>
                    <a:pt x="10308" y="5038"/>
                  </a:lnTo>
                  <a:cubicBezTo>
                    <a:pt x="10432" y="4913"/>
                    <a:pt x="10523" y="4761"/>
                    <a:pt x="10571" y="4594"/>
                  </a:cubicBezTo>
                  <a:lnTo>
                    <a:pt x="11840" y="259"/>
                  </a:lnTo>
                  <a:cubicBezTo>
                    <a:pt x="11876" y="127"/>
                    <a:pt x="11772" y="0"/>
                    <a:pt x="11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1060732" y="2852218"/>
              <a:ext cx="65261" cy="65261"/>
            </a:xfrm>
            <a:custGeom>
              <a:avLst/>
              <a:gdLst/>
              <a:ahLst/>
              <a:cxnLst/>
              <a:rect l="l" t="t" r="r" b="b"/>
              <a:pathLst>
                <a:path w="2484" h="2484" extrusionOk="0">
                  <a:moveTo>
                    <a:pt x="1242" y="1"/>
                  </a:moveTo>
                  <a:cubicBezTo>
                    <a:pt x="555" y="1"/>
                    <a:pt x="0" y="556"/>
                    <a:pt x="0" y="1242"/>
                  </a:cubicBezTo>
                  <a:cubicBezTo>
                    <a:pt x="0" y="1929"/>
                    <a:pt x="555" y="2484"/>
                    <a:pt x="1242" y="2484"/>
                  </a:cubicBezTo>
                  <a:cubicBezTo>
                    <a:pt x="1922" y="2484"/>
                    <a:pt x="2483" y="1929"/>
                    <a:pt x="2483" y="1242"/>
                  </a:cubicBezTo>
                  <a:cubicBezTo>
                    <a:pt x="2483" y="556"/>
                    <a:pt x="1922" y="1"/>
                    <a:pt x="1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895084" y="2998739"/>
              <a:ext cx="84387" cy="83520"/>
            </a:xfrm>
            <a:custGeom>
              <a:avLst/>
              <a:gdLst/>
              <a:ahLst/>
              <a:cxnLst/>
              <a:rect l="l" t="t" r="r" b="b"/>
              <a:pathLst>
                <a:path w="3212" h="3179" extrusionOk="0">
                  <a:moveTo>
                    <a:pt x="833" y="0"/>
                  </a:moveTo>
                  <a:lnTo>
                    <a:pt x="125" y="701"/>
                  </a:lnTo>
                  <a:cubicBezTo>
                    <a:pt x="0" y="826"/>
                    <a:pt x="0" y="1034"/>
                    <a:pt x="125" y="1166"/>
                  </a:cubicBezTo>
                  <a:lnTo>
                    <a:pt x="1082" y="2123"/>
                  </a:lnTo>
                  <a:lnTo>
                    <a:pt x="2046" y="3080"/>
                  </a:lnTo>
                  <a:cubicBezTo>
                    <a:pt x="2109" y="3146"/>
                    <a:pt x="2192" y="3179"/>
                    <a:pt x="2276" y="3179"/>
                  </a:cubicBezTo>
                  <a:cubicBezTo>
                    <a:pt x="2360" y="3179"/>
                    <a:pt x="2445" y="3146"/>
                    <a:pt x="2511" y="3080"/>
                  </a:cubicBezTo>
                  <a:lnTo>
                    <a:pt x="3212" y="2379"/>
                  </a:lnTo>
                  <a:lnTo>
                    <a:pt x="2275" y="1436"/>
                  </a:lnTo>
                  <a:lnTo>
                    <a:pt x="1769" y="937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903281" y="2964480"/>
              <a:ext cx="110266" cy="109504"/>
            </a:xfrm>
            <a:custGeom>
              <a:avLst/>
              <a:gdLst/>
              <a:ahLst/>
              <a:cxnLst/>
              <a:rect l="l" t="t" r="r" b="b"/>
              <a:pathLst>
                <a:path w="4197" h="4168" extrusionOk="0">
                  <a:moveTo>
                    <a:pt x="694" y="0"/>
                  </a:moveTo>
                  <a:lnTo>
                    <a:pt x="91" y="611"/>
                  </a:lnTo>
                  <a:cubicBezTo>
                    <a:pt x="0" y="694"/>
                    <a:pt x="0" y="833"/>
                    <a:pt x="91" y="916"/>
                  </a:cubicBezTo>
                  <a:lnTo>
                    <a:pt x="1436" y="2268"/>
                  </a:lnTo>
                  <a:lnTo>
                    <a:pt x="1936" y="2761"/>
                  </a:lnTo>
                  <a:lnTo>
                    <a:pt x="3267" y="4100"/>
                  </a:lnTo>
                  <a:cubicBezTo>
                    <a:pt x="3312" y="4145"/>
                    <a:pt x="3373" y="4167"/>
                    <a:pt x="3435" y="4167"/>
                  </a:cubicBezTo>
                  <a:cubicBezTo>
                    <a:pt x="3496" y="4167"/>
                    <a:pt x="3559" y="4145"/>
                    <a:pt x="3607" y="4100"/>
                  </a:cubicBezTo>
                  <a:lnTo>
                    <a:pt x="4197" y="3503"/>
                  </a:lnTo>
                  <a:lnTo>
                    <a:pt x="2699" y="2005"/>
                  </a:lnTo>
                  <a:lnTo>
                    <a:pt x="2199" y="150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854992" y="3038831"/>
              <a:ext cx="34154" cy="31185"/>
            </a:xfrm>
            <a:custGeom>
              <a:avLst/>
              <a:gdLst/>
              <a:ahLst/>
              <a:cxnLst/>
              <a:rect l="l" t="t" r="r" b="b"/>
              <a:pathLst>
                <a:path w="1300" h="1187" extrusionOk="0">
                  <a:moveTo>
                    <a:pt x="986" y="1"/>
                  </a:moveTo>
                  <a:cubicBezTo>
                    <a:pt x="935" y="1"/>
                    <a:pt x="881" y="21"/>
                    <a:pt x="833" y="70"/>
                  </a:cubicBezTo>
                  <a:lnTo>
                    <a:pt x="84" y="812"/>
                  </a:lnTo>
                  <a:cubicBezTo>
                    <a:pt x="0" y="895"/>
                    <a:pt x="0" y="1041"/>
                    <a:pt x="84" y="1124"/>
                  </a:cubicBezTo>
                  <a:cubicBezTo>
                    <a:pt x="129" y="1166"/>
                    <a:pt x="186" y="1186"/>
                    <a:pt x="242" y="1186"/>
                  </a:cubicBezTo>
                  <a:cubicBezTo>
                    <a:pt x="299" y="1186"/>
                    <a:pt x="354" y="1166"/>
                    <a:pt x="396" y="1124"/>
                  </a:cubicBezTo>
                  <a:lnTo>
                    <a:pt x="1145" y="375"/>
                  </a:lnTo>
                  <a:cubicBezTo>
                    <a:pt x="1299" y="221"/>
                    <a:pt x="1155" y="1"/>
                    <a:pt x="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873934" y="3057800"/>
              <a:ext cx="34286" cy="31343"/>
            </a:xfrm>
            <a:custGeom>
              <a:avLst/>
              <a:gdLst/>
              <a:ahLst/>
              <a:cxnLst/>
              <a:rect l="l" t="t" r="r" b="b"/>
              <a:pathLst>
                <a:path w="1305" h="1193" extrusionOk="0">
                  <a:moveTo>
                    <a:pt x="987" y="0"/>
                  </a:moveTo>
                  <a:cubicBezTo>
                    <a:pt x="935" y="0"/>
                    <a:pt x="881" y="21"/>
                    <a:pt x="833" y="69"/>
                  </a:cubicBezTo>
                  <a:lnTo>
                    <a:pt x="91" y="818"/>
                  </a:lnTo>
                  <a:cubicBezTo>
                    <a:pt x="1" y="901"/>
                    <a:pt x="1" y="1040"/>
                    <a:pt x="91" y="1130"/>
                  </a:cubicBezTo>
                  <a:cubicBezTo>
                    <a:pt x="132" y="1172"/>
                    <a:pt x="188" y="1193"/>
                    <a:pt x="244" y="1193"/>
                  </a:cubicBezTo>
                  <a:cubicBezTo>
                    <a:pt x="301" y="1193"/>
                    <a:pt x="358" y="1172"/>
                    <a:pt x="403" y="1130"/>
                  </a:cubicBezTo>
                  <a:lnTo>
                    <a:pt x="1145" y="381"/>
                  </a:lnTo>
                  <a:cubicBezTo>
                    <a:pt x="1305" y="221"/>
                    <a:pt x="1158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912213" y="3095895"/>
              <a:ext cx="34102" cy="31343"/>
            </a:xfrm>
            <a:custGeom>
              <a:avLst/>
              <a:gdLst/>
              <a:ahLst/>
              <a:cxnLst/>
              <a:rect l="l" t="t" r="r" b="b"/>
              <a:pathLst>
                <a:path w="1298" h="1193" extrusionOk="0">
                  <a:moveTo>
                    <a:pt x="983" y="0"/>
                  </a:moveTo>
                  <a:cubicBezTo>
                    <a:pt x="932" y="0"/>
                    <a:pt x="879" y="20"/>
                    <a:pt x="833" y="69"/>
                  </a:cubicBezTo>
                  <a:lnTo>
                    <a:pt x="83" y="818"/>
                  </a:lnTo>
                  <a:cubicBezTo>
                    <a:pt x="0" y="901"/>
                    <a:pt x="0" y="1040"/>
                    <a:pt x="83" y="1130"/>
                  </a:cubicBezTo>
                  <a:cubicBezTo>
                    <a:pt x="125" y="1172"/>
                    <a:pt x="181" y="1192"/>
                    <a:pt x="237" y="1192"/>
                  </a:cubicBezTo>
                  <a:cubicBezTo>
                    <a:pt x="293" y="1192"/>
                    <a:pt x="351" y="1172"/>
                    <a:pt x="396" y="1130"/>
                  </a:cubicBezTo>
                  <a:lnTo>
                    <a:pt x="1138" y="381"/>
                  </a:lnTo>
                  <a:cubicBezTo>
                    <a:pt x="1297" y="221"/>
                    <a:pt x="1151" y="0"/>
                    <a:pt x="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893061" y="3076926"/>
              <a:ext cx="34312" cy="31343"/>
            </a:xfrm>
            <a:custGeom>
              <a:avLst/>
              <a:gdLst/>
              <a:ahLst/>
              <a:cxnLst/>
              <a:rect l="l" t="t" r="r" b="b"/>
              <a:pathLst>
                <a:path w="1306" h="1193" extrusionOk="0">
                  <a:moveTo>
                    <a:pt x="987" y="1"/>
                  </a:moveTo>
                  <a:cubicBezTo>
                    <a:pt x="936" y="1"/>
                    <a:pt x="882" y="21"/>
                    <a:pt x="833" y="69"/>
                  </a:cubicBezTo>
                  <a:lnTo>
                    <a:pt x="91" y="818"/>
                  </a:lnTo>
                  <a:cubicBezTo>
                    <a:pt x="1" y="902"/>
                    <a:pt x="1" y="1040"/>
                    <a:pt x="91" y="1131"/>
                  </a:cubicBezTo>
                  <a:cubicBezTo>
                    <a:pt x="133" y="1172"/>
                    <a:pt x="188" y="1193"/>
                    <a:pt x="245" y="1193"/>
                  </a:cubicBezTo>
                  <a:cubicBezTo>
                    <a:pt x="301" y="1193"/>
                    <a:pt x="358" y="1172"/>
                    <a:pt x="403" y="1131"/>
                  </a:cubicBezTo>
                  <a:lnTo>
                    <a:pt x="1145" y="381"/>
                  </a:lnTo>
                  <a:cubicBezTo>
                    <a:pt x="1305" y="222"/>
                    <a:pt x="1158" y="1"/>
                    <a:pt x="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1141809" y="2763601"/>
              <a:ext cx="73668" cy="72801"/>
            </a:xfrm>
            <a:custGeom>
              <a:avLst/>
              <a:gdLst/>
              <a:ahLst/>
              <a:cxnLst/>
              <a:rect l="l" t="t" r="r" b="b"/>
              <a:pathLst>
                <a:path w="2804" h="2771" extrusionOk="0">
                  <a:moveTo>
                    <a:pt x="2567" y="0"/>
                  </a:moveTo>
                  <a:cubicBezTo>
                    <a:pt x="2547" y="0"/>
                    <a:pt x="2526" y="3"/>
                    <a:pt x="2505" y="10"/>
                  </a:cubicBezTo>
                  <a:lnTo>
                    <a:pt x="1" y="745"/>
                  </a:lnTo>
                  <a:lnTo>
                    <a:pt x="2033" y="2770"/>
                  </a:lnTo>
                  <a:lnTo>
                    <a:pt x="2761" y="266"/>
                  </a:lnTo>
                  <a:cubicBezTo>
                    <a:pt x="2804" y="128"/>
                    <a:pt x="2700" y="0"/>
                    <a:pt x="2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4"/>
          <p:cNvGrpSpPr/>
          <p:nvPr/>
        </p:nvGrpSpPr>
        <p:grpSpPr>
          <a:xfrm>
            <a:off x="929945" y="2042842"/>
            <a:ext cx="554209" cy="553808"/>
            <a:chOff x="1303537" y="1502716"/>
            <a:chExt cx="362939" cy="362677"/>
          </a:xfrm>
        </p:grpSpPr>
        <p:sp>
          <p:nvSpPr>
            <p:cNvPr id="502" name="Google Shape;502;p34"/>
            <p:cNvSpPr/>
            <p:nvPr/>
          </p:nvSpPr>
          <p:spPr>
            <a:xfrm>
              <a:off x="1426697" y="1695727"/>
              <a:ext cx="116883" cy="99552"/>
            </a:xfrm>
            <a:custGeom>
              <a:avLst/>
              <a:gdLst/>
              <a:ahLst/>
              <a:cxnLst/>
              <a:rect l="l" t="t" r="r" b="b"/>
              <a:pathLst>
                <a:path w="4451" h="3791" extrusionOk="0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1426697" y="1710538"/>
              <a:ext cx="116883" cy="84741"/>
            </a:xfrm>
            <a:custGeom>
              <a:avLst/>
              <a:gdLst/>
              <a:ahLst/>
              <a:cxnLst/>
              <a:rect l="l" t="t" r="r" b="b"/>
              <a:pathLst>
                <a:path w="4451" h="3227" extrusionOk="0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1444291" y="1613796"/>
              <a:ext cx="29437" cy="64363"/>
            </a:xfrm>
            <a:custGeom>
              <a:avLst/>
              <a:gdLst/>
              <a:ahLst/>
              <a:cxnLst/>
              <a:rect l="l" t="t" r="r" b="b"/>
              <a:pathLst>
                <a:path w="1121" h="245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1456108" y="1608019"/>
              <a:ext cx="69878" cy="70140"/>
            </a:xfrm>
            <a:custGeom>
              <a:avLst/>
              <a:gdLst/>
              <a:ahLst/>
              <a:cxnLst/>
              <a:rect l="l" t="t" r="r" b="b"/>
              <a:pathLst>
                <a:path w="2661" h="2671" extrusionOk="0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1450068" y="1637168"/>
              <a:ext cx="70140" cy="64363"/>
            </a:xfrm>
            <a:custGeom>
              <a:avLst/>
              <a:gdLst/>
              <a:ahLst/>
              <a:cxnLst/>
              <a:rect l="l" t="t" r="r" b="b"/>
              <a:pathLst>
                <a:path w="2671" h="2451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1426697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1520182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1303537" y="1502716"/>
              <a:ext cx="362939" cy="362677"/>
            </a:xfrm>
            <a:custGeom>
              <a:avLst/>
              <a:gdLst/>
              <a:ahLst/>
              <a:cxnLst/>
              <a:rect l="l" t="t" r="r" b="b"/>
              <a:pathLst>
                <a:path w="13821" h="13811" extrusionOk="0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1346262" y="1555236"/>
              <a:ext cx="267694" cy="257742"/>
            </a:xfrm>
            <a:custGeom>
              <a:avLst/>
              <a:gdLst/>
              <a:ahLst/>
              <a:cxnLst/>
              <a:rect l="l" t="t" r="r" b="b"/>
              <a:pathLst>
                <a:path w="10194" h="9815" extrusionOk="0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4"/>
          <p:cNvGrpSpPr/>
          <p:nvPr/>
        </p:nvGrpSpPr>
        <p:grpSpPr>
          <a:xfrm>
            <a:off x="4196554" y="3603170"/>
            <a:ext cx="506255" cy="488024"/>
            <a:chOff x="953920" y="3455283"/>
            <a:chExt cx="506255" cy="488024"/>
          </a:xfrm>
        </p:grpSpPr>
        <p:sp>
          <p:nvSpPr>
            <p:cNvPr id="512" name="Google Shape;512;p34"/>
            <p:cNvSpPr/>
            <p:nvPr/>
          </p:nvSpPr>
          <p:spPr>
            <a:xfrm>
              <a:off x="1130280" y="3487175"/>
              <a:ext cx="329894" cy="349018"/>
            </a:xfrm>
            <a:custGeom>
              <a:avLst/>
              <a:gdLst/>
              <a:ahLst/>
              <a:cxnLst/>
              <a:rect l="l" t="t" r="r" b="b"/>
              <a:pathLst>
                <a:path w="8498" h="8941" extrusionOk="0">
                  <a:moveTo>
                    <a:pt x="7409" y="0"/>
                  </a:moveTo>
                  <a:cubicBezTo>
                    <a:pt x="7409" y="0"/>
                    <a:pt x="7721" y="2081"/>
                    <a:pt x="6625" y="3170"/>
                  </a:cubicBezTo>
                  <a:lnTo>
                    <a:pt x="3178" y="6631"/>
                  </a:lnTo>
                  <a:cubicBezTo>
                    <a:pt x="2481" y="7323"/>
                    <a:pt x="1387" y="7449"/>
                    <a:pt x="681" y="7449"/>
                  </a:cubicBezTo>
                  <a:cubicBezTo>
                    <a:pt x="277" y="7449"/>
                    <a:pt x="1" y="7408"/>
                    <a:pt x="1" y="7408"/>
                  </a:cubicBezTo>
                  <a:lnTo>
                    <a:pt x="1" y="7408"/>
                  </a:lnTo>
                  <a:cubicBezTo>
                    <a:pt x="341" y="7748"/>
                    <a:pt x="764" y="7997"/>
                    <a:pt x="1236" y="8129"/>
                  </a:cubicBezTo>
                  <a:lnTo>
                    <a:pt x="2047" y="8941"/>
                  </a:lnTo>
                  <a:cubicBezTo>
                    <a:pt x="2734" y="8497"/>
                    <a:pt x="3372" y="7984"/>
                    <a:pt x="3955" y="7408"/>
                  </a:cubicBezTo>
                  <a:lnTo>
                    <a:pt x="7409" y="3947"/>
                  </a:lnTo>
                  <a:cubicBezTo>
                    <a:pt x="8498" y="2858"/>
                    <a:pt x="8498" y="1089"/>
                    <a:pt x="7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1116848" y="3748168"/>
              <a:ext cx="13471" cy="28184"/>
            </a:xfrm>
            <a:custGeom>
              <a:avLst/>
              <a:gdLst/>
              <a:ahLst/>
              <a:cxnLst/>
              <a:rect l="l" t="t" r="r" b="b"/>
              <a:pathLst>
                <a:path w="347" h="722" extrusionOk="0">
                  <a:moveTo>
                    <a:pt x="305" y="1"/>
                  </a:moveTo>
                  <a:lnTo>
                    <a:pt x="0" y="299"/>
                  </a:lnTo>
                  <a:cubicBezTo>
                    <a:pt x="104" y="451"/>
                    <a:pt x="222" y="590"/>
                    <a:pt x="347" y="722"/>
                  </a:cubicBezTo>
                  <a:cubicBezTo>
                    <a:pt x="319" y="479"/>
                    <a:pt x="305" y="236"/>
                    <a:pt x="3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1100155" y="3455283"/>
              <a:ext cx="347635" cy="338400"/>
            </a:xfrm>
            <a:custGeom>
              <a:avLst/>
              <a:gdLst/>
              <a:ahLst/>
              <a:cxnLst/>
              <a:rect l="l" t="t" r="r" b="b"/>
              <a:pathLst>
                <a:path w="8955" h="8669" extrusionOk="0">
                  <a:moveTo>
                    <a:pt x="6211" y="1422"/>
                  </a:moveTo>
                  <a:cubicBezTo>
                    <a:pt x="6562" y="1422"/>
                    <a:pt x="6912" y="1556"/>
                    <a:pt x="7179" y="1823"/>
                  </a:cubicBezTo>
                  <a:cubicBezTo>
                    <a:pt x="7713" y="2357"/>
                    <a:pt x="7713" y="3224"/>
                    <a:pt x="7179" y="3765"/>
                  </a:cubicBezTo>
                  <a:lnTo>
                    <a:pt x="5445" y="5499"/>
                  </a:lnTo>
                  <a:lnTo>
                    <a:pt x="5077" y="5589"/>
                  </a:lnTo>
                  <a:lnTo>
                    <a:pt x="3822" y="7122"/>
                  </a:lnTo>
                  <a:lnTo>
                    <a:pt x="3725" y="7219"/>
                  </a:lnTo>
                  <a:cubicBezTo>
                    <a:pt x="3455" y="7496"/>
                    <a:pt x="3097" y="7635"/>
                    <a:pt x="2739" y="7635"/>
                  </a:cubicBezTo>
                  <a:cubicBezTo>
                    <a:pt x="2388" y="7635"/>
                    <a:pt x="2037" y="7501"/>
                    <a:pt x="1769" y="7233"/>
                  </a:cubicBezTo>
                  <a:cubicBezTo>
                    <a:pt x="1228" y="6692"/>
                    <a:pt x="1235" y="5811"/>
                    <a:pt x="1783" y="5277"/>
                  </a:cubicBezTo>
                  <a:lnTo>
                    <a:pt x="5237" y="1823"/>
                  </a:lnTo>
                  <a:cubicBezTo>
                    <a:pt x="5507" y="1556"/>
                    <a:pt x="5859" y="1422"/>
                    <a:pt x="6211" y="1422"/>
                  </a:cubicBezTo>
                  <a:close/>
                  <a:moveTo>
                    <a:pt x="6211" y="0"/>
                  </a:moveTo>
                  <a:cubicBezTo>
                    <a:pt x="5495" y="0"/>
                    <a:pt x="4779" y="273"/>
                    <a:pt x="4231" y="817"/>
                  </a:cubicBezTo>
                  <a:lnTo>
                    <a:pt x="777" y="4271"/>
                  </a:lnTo>
                  <a:lnTo>
                    <a:pt x="0" y="6678"/>
                  </a:lnTo>
                  <a:cubicBezTo>
                    <a:pt x="63" y="7080"/>
                    <a:pt x="208" y="7469"/>
                    <a:pt x="437" y="7809"/>
                  </a:cubicBezTo>
                  <a:lnTo>
                    <a:pt x="479" y="7767"/>
                  </a:lnTo>
                  <a:cubicBezTo>
                    <a:pt x="548" y="7941"/>
                    <a:pt x="652" y="8093"/>
                    <a:pt x="784" y="8225"/>
                  </a:cubicBezTo>
                  <a:cubicBezTo>
                    <a:pt x="1082" y="8523"/>
                    <a:pt x="1494" y="8668"/>
                    <a:pt x="1951" y="8668"/>
                  </a:cubicBezTo>
                  <a:cubicBezTo>
                    <a:pt x="2079" y="8668"/>
                    <a:pt x="2211" y="8657"/>
                    <a:pt x="2345" y="8634"/>
                  </a:cubicBezTo>
                  <a:cubicBezTo>
                    <a:pt x="2948" y="8523"/>
                    <a:pt x="3600" y="8183"/>
                    <a:pt x="4148" y="7642"/>
                  </a:cubicBezTo>
                  <a:lnTo>
                    <a:pt x="7602" y="4188"/>
                  </a:lnTo>
                  <a:cubicBezTo>
                    <a:pt x="8691" y="3092"/>
                    <a:pt x="8955" y="1587"/>
                    <a:pt x="8185" y="817"/>
                  </a:cubicBezTo>
                  <a:cubicBezTo>
                    <a:pt x="7640" y="273"/>
                    <a:pt x="6926" y="0"/>
                    <a:pt x="6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996467" y="3834281"/>
              <a:ext cx="224614" cy="109027"/>
            </a:xfrm>
            <a:custGeom>
              <a:avLst/>
              <a:gdLst/>
              <a:ahLst/>
              <a:cxnLst/>
              <a:rect l="l" t="t" r="r" b="b"/>
              <a:pathLst>
                <a:path w="5786" h="2793" extrusionOk="0">
                  <a:moveTo>
                    <a:pt x="4370" y="0"/>
                  </a:moveTo>
                  <a:lnTo>
                    <a:pt x="3171" y="1193"/>
                  </a:lnTo>
                  <a:cubicBezTo>
                    <a:pt x="2482" y="1886"/>
                    <a:pt x="1398" y="2013"/>
                    <a:pt x="693" y="2013"/>
                  </a:cubicBezTo>
                  <a:cubicBezTo>
                    <a:pt x="283" y="2013"/>
                    <a:pt x="1" y="1970"/>
                    <a:pt x="1" y="1970"/>
                  </a:cubicBezTo>
                  <a:lnTo>
                    <a:pt x="1" y="1970"/>
                  </a:lnTo>
                  <a:cubicBezTo>
                    <a:pt x="545" y="2518"/>
                    <a:pt x="1260" y="2792"/>
                    <a:pt x="1974" y="2792"/>
                  </a:cubicBezTo>
                  <a:cubicBezTo>
                    <a:pt x="2688" y="2792"/>
                    <a:pt x="3403" y="2518"/>
                    <a:pt x="3947" y="1970"/>
                  </a:cubicBezTo>
                  <a:lnTo>
                    <a:pt x="5785" y="13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1166111" y="3770926"/>
              <a:ext cx="123099" cy="69405"/>
            </a:xfrm>
            <a:custGeom>
              <a:avLst/>
              <a:gdLst/>
              <a:ahLst/>
              <a:cxnLst/>
              <a:rect l="l" t="t" r="r" b="b"/>
              <a:pathLst>
                <a:path w="3171" h="1778" extrusionOk="0">
                  <a:moveTo>
                    <a:pt x="3170" y="0"/>
                  </a:moveTo>
                  <a:lnTo>
                    <a:pt x="3032" y="132"/>
                  </a:lnTo>
                  <a:cubicBezTo>
                    <a:pt x="2507" y="663"/>
                    <a:pt x="1792" y="953"/>
                    <a:pt x="1054" y="953"/>
                  </a:cubicBezTo>
                  <a:cubicBezTo>
                    <a:pt x="935" y="953"/>
                    <a:pt x="814" y="945"/>
                    <a:pt x="694" y="930"/>
                  </a:cubicBezTo>
                  <a:lnTo>
                    <a:pt x="0" y="1623"/>
                  </a:lnTo>
                  <a:cubicBezTo>
                    <a:pt x="346" y="1728"/>
                    <a:pt x="704" y="1777"/>
                    <a:pt x="1064" y="1777"/>
                  </a:cubicBezTo>
                  <a:cubicBezTo>
                    <a:pt x="1181" y="1777"/>
                    <a:pt x="1298" y="1772"/>
                    <a:pt x="1415" y="1762"/>
                  </a:cubicBezTo>
                  <a:lnTo>
                    <a:pt x="3032" y="139"/>
                  </a:lnTo>
                  <a:cubicBezTo>
                    <a:pt x="3080" y="97"/>
                    <a:pt x="3122" y="49"/>
                    <a:pt x="3170" y="0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953920" y="3590386"/>
              <a:ext cx="349537" cy="338166"/>
            </a:xfrm>
            <a:custGeom>
              <a:avLst/>
              <a:gdLst/>
              <a:ahLst/>
              <a:cxnLst/>
              <a:rect l="l" t="t" r="r" b="b"/>
              <a:pathLst>
                <a:path w="9004" h="8663" extrusionOk="0">
                  <a:moveTo>
                    <a:pt x="6524" y="0"/>
                  </a:moveTo>
                  <a:cubicBezTo>
                    <a:pt x="5810" y="0"/>
                    <a:pt x="5095" y="273"/>
                    <a:pt x="4551" y="817"/>
                  </a:cubicBezTo>
                  <a:lnTo>
                    <a:pt x="1097" y="4271"/>
                  </a:lnTo>
                  <a:cubicBezTo>
                    <a:pt x="1" y="5360"/>
                    <a:pt x="1" y="7129"/>
                    <a:pt x="1097" y="8225"/>
                  </a:cubicBezTo>
                  <a:cubicBezTo>
                    <a:pt x="1393" y="8521"/>
                    <a:pt x="1801" y="8663"/>
                    <a:pt x="2255" y="8663"/>
                  </a:cubicBezTo>
                  <a:cubicBezTo>
                    <a:pt x="2386" y="8663"/>
                    <a:pt x="2520" y="8651"/>
                    <a:pt x="2657" y="8627"/>
                  </a:cubicBezTo>
                  <a:cubicBezTo>
                    <a:pt x="3261" y="8523"/>
                    <a:pt x="3913" y="8183"/>
                    <a:pt x="4461" y="7642"/>
                  </a:cubicBezTo>
                  <a:lnTo>
                    <a:pt x="5779" y="6325"/>
                  </a:lnTo>
                  <a:cubicBezTo>
                    <a:pt x="5779" y="6325"/>
                    <a:pt x="5632" y="6119"/>
                    <a:pt x="5240" y="6119"/>
                  </a:cubicBezTo>
                  <a:cubicBezTo>
                    <a:pt x="5206" y="6119"/>
                    <a:pt x="5171" y="6120"/>
                    <a:pt x="5134" y="6123"/>
                  </a:cubicBezTo>
                  <a:lnTo>
                    <a:pt x="4045" y="7219"/>
                  </a:lnTo>
                  <a:cubicBezTo>
                    <a:pt x="3775" y="7496"/>
                    <a:pt x="3417" y="7635"/>
                    <a:pt x="3059" y="7635"/>
                  </a:cubicBezTo>
                  <a:cubicBezTo>
                    <a:pt x="2708" y="7635"/>
                    <a:pt x="2356" y="7501"/>
                    <a:pt x="2089" y="7233"/>
                  </a:cubicBezTo>
                  <a:cubicBezTo>
                    <a:pt x="1548" y="6692"/>
                    <a:pt x="1554" y="5811"/>
                    <a:pt x="2102" y="5277"/>
                  </a:cubicBezTo>
                  <a:lnTo>
                    <a:pt x="5557" y="1823"/>
                  </a:lnTo>
                  <a:cubicBezTo>
                    <a:pt x="5820" y="1559"/>
                    <a:pt x="6168" y="1427"/>
                    <a:pt x="6517" y="1427"/>
                  </a:cubicBezTo>
                  <a:cubicBezTo>
                    <a:pt x="6847" y="1427"/>
                    <a:pt x="7177" y="1545"/>
                    <a:pt x="7436" y="1781"/>
                  </a:cubicBezTo>
                  <a:cubicBezTo>
                    <a:pt x="7977" y="2274"/>
                    <a:pt x="8040" y="3099"/>
                    <a:pt x="7582" y="3661"/>
                  </a:cubicBezTo>
                  <a:lnTo>
                    <a:pt x="8914" y="2336"/>
                  </a:lnTo>
                  <a:cubicBezTo>
                    <a:pt x="9004" y="1740"/>
                    <a:pt x="8872" y="1192"/>
                    <a:pt x="8498" y="817"/>
                  </a:cubicBezTo>
                  <a:cubicBezTo>
                    <a:pt x="7953" y="273"/>
                    <a:pt x="7239" y="0"/>
                    <a:pt x="6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1152912" y="3804223"/>
              <a:ext cx="54154" cy="33063"/>
            </a:xfrm>
            <a:custGeom>
              <a:avLst/>
              <a:gdLst/>
              <a:ahLst/>
              <a:cxnLst/>
              <a:rect l="l" t="t" r="r" b="b"/>
              <a:pathLst>
                <a:path w="1395" h="847" extrusionOk="0">
                  <a:moveTo>
                    <a:pt x="653" y="0"/>
                  </a:moveTo>
                  <a:lnTo>
                    <a:pt x="1" y="645"/>
                  </a:lnTo>
                  <a:cubicBezTo>
                    <a:pt x="209" y="736"/>
                    <a:pt x="431" y="798"/>
                    <a:pt x="646" y="847"/>
                  </a:cubicBezTo>
                  <a:lnTo>
                    <a:pt x="1395" y="104"/>
                  </a:lnTo>
                  <a:cubicBezTo>
                    <a:pt x="1145" y="104"/>
                    <a:pt x="895" y="70"/>
                    <a:pt x="653" y="0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WhatsApp Video 2023-10-13 at 9.57.26 AM">
            <a:hlinkClick r:id="" action="ppaction://media"/>
            <a:extLst>
              <a:ext uri="{FF2B5EF4-FFF2-40B4-BE49-F238E27FC236}">
                <a16:creationId xmlns:a16="http://schemas.microsoft.com/office/drawing/2014/main" id="{F81F85AD-BD37-CA9F-E676-80A82E54FC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028.7449" end="983.883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4881" y="3295165"/>
            <a:ext cx="2123145" cy="120178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7"/>
          <p:cNvSpPr/>
          <p:nvPr/>
        </p:nvSpPr>
        <p:spPr>
          <a:xfrm>
            <a:off x="4573083" y="3761302"/>
            <a:ext cx="3504386" cy="30973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7"/>
          <p:cNvSpPr/>
          <p:nvPr/>
        </p:nvSpPr>
        <p:spPr>
          <a:xfrm>
            <a:off x="720000" y="1172174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7"/>
          <p:cNvSpPr txBox="1">
            <a:spLocks noGrp="1"/>
          </p:cNvSpPr>
          <p:nvPr>
            <p:ph type="subTitle" idx="1"/>
          </p:nvPr>
        </p:nvSpPr>
        <p:spPr>
          <a:xfrm>
            <a:off x="720000" y="1572546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Calibration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PID control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Bend detection algorithm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Turning 90 degrees using encoder readings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GB" dirty="0">
                <a:latin typeface="LEMON MILK Light" pitchFamily="2" charset="77"/>
                <a:cs typeface="Fahkwang" pitchFamily="2" charset="-34"/>
              </a:rPr>
              <a:t>Sensors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GB" dirty="0" err="1"/>
              <a:t>Aptinex</a:t>
            </a:r>
            <a:r>
              <a:rPr lang="en-GB" dirty="0"/>
              <a:t> IR 8x array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GB" dirty="0"/>
              <a:t>Magnetic motor encoders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GB" dirty="0"/>
              <a:t>		</a:t>
            </a:r>
          </a:p>
        </p:txBody>
      </p:sp>
      <p:sp>
        <p:nvSpPr>
          <p:cNvPr id="1062" name="Google Shape;1062;p47"/>
          <p:cNvSpPr txBox="1">
            <a:spLocks noGrp="1"/>
          </p:cNvSpPr>
          <p:nvPr>
            <p:ph type="title"/>
          </p:nvPr>
        </p:nvSpPr>
        <p:spPr>
          <a:xfrm>
            <a:off x="720000" y="890474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Subtask 1</a:t>
            </a:r>
            <a:endParaRPr dirty="0"/>
          </a:p>
        </p:txBody>
      </p:sp>
      <p:pic>
        <p:nvPicPr>
          <p:cNvPr id="1063" name="Google Shape;1063;p47"/>
          <p:cNvPicPr preferRelativeResize="0"/>
          <p:nvPr/>
        </p:nvPicPr>
        <p:blipFill>
          <a:blip r:embed="rId3"/>
          <a:srcRect t="6547" b="6547"/>
          <a:stretch/>
        </p:blipFill>
        <p:spPr>
          <a:xfrm>
            <a:off x="4573075" y="1671625"/>
            <a:ext cx="3504174" cy="18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31632E-A7E2-C4DD-C792-FD2BD4BF6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37" y="3479518"/>
            <a:ext cx="1362028" cy="1084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5D864D-1380-9398-E7B9-1E6A495CE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287" y="4279104"/>
            <a:ext cx="949676" cy="714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E44EB-102B-F949-6095-CF73511C69E9}"/>
              </a:ext>
            </a:extLst>
          </p:cNvPr>
          <p:cNvSpPr txBox="1"/>
          <p:nvPr/>
        </p:nvSpPr>
        <p:spPr>
          <a:xfrm>
            <a:off x="7090302" y="3095115"/>
            <a:ext cx="98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B</a:t>
            </a:r>
            <a:r>
              <a:rPr lang="en-LK" sz="7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end detection</a:t>
            </a:r>
          </a:p>
          <a:p>
            <a:pPr algn="ctr"/>
            <a:r>
              <a:rPr lang="en-LK" sz="7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80265-D6FF-918D-D239-48487701F693}"/>
              </a:ext>
            </a:extLst>
          </p:cNvPr>
          <p:cNvSpPr txBox="1"/>
          <p:nvPr/>
        </p:nvSpPr>
        <p:spPr>
          <a:xfrm>
            <a:off x="6042450" y="2314168"/>
            <a:ext cx="9869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PID control</a:t>
            </a:r>
            <a:endParaRPr lang="en-LK" sz="7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2789E-CAA5-597F-14D2-2BBD0D3EF96B}"/>
              </a:ext>
            </a:extLst>
          </p:cNvPr>
          <p:cNvSpPr txBox="1"/>
          <p:nvPr/>
        </p:nvSpPr>
        <p:spPr>
          <a:xfrm>
            <a:off x="4618951" y="1914058"/>
            <a:ext cx="98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white square detection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&amp; 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Level increment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4F753E-5E26-5ED4-E6DC-2860641A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23" y="3917074"/>
            <a:ext cx="1194676" cy="1194676"/>
          </a:xfrm>
          <a:prstGeom prst="rect">
            <a:avLst/>
          </a:prstGeom>
        </p:spPr>
      </p:pic>
      <p:sp>
        <p:nvSpPr>
          <p:cNvPr id="1047" name="Google Shape;1047;p47"/>
          <p:cNvSpPr/>
          <p:nvPr/>
        </p:nvSpPr>
        <p:spPr>
          <a:xfrm>
            <a:off x="515988" y="3761302"/>
            <a:ext cx="3504386" cy="30973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7"/>
          <p:cNvSpPr/>
          <p:nvPr/>
        </p:nvSpPr>
        <p:spPr>
          <a:xfrm>
            <a:off x="4883628" y="879211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7"/>
          <p:cNvSpPr txBox="1">
            <a:spLocks noGrp="1"/>
          </p:cNvSpPr>
          <p:nvPr>
            <p:ph type="subTitle" idx="1"/>
          </p:nvPr>
        </p:nvSpPr>
        <p:spPr>
          <a:xfrm>
            <a:off x="4883628" y="1279583"/>
            <a:ext cx="3744392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PID control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Distance sensors at the front to detect the walls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Distance sensors at the side to keep a constant distance from walls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GB" dirty="0">
                <a:latin typeface="LEMON MILK Light" pitchFamily="2" charset="77"/>
                <a:cs typeface="Fahkwang" pitchFamily="2" charset="-34"/>
              </a:rPr>
              <a:t>Sensors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GB" dirty="0"/>
              <a:t>Sharp IR sensors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GB" dirty="0"/>
              <a:t>Ultrasonic sensors/ToF(Time of Flight) sensors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GB" dirty="0"/>
              <a:t>		</a:t>
            </a:r>
          </a:p>
        </p:txBody>
      </p:sp>
      <p:sp>
        <p:nvSpPr>
          <p:cNvPr id="1062" name="Google Shape;1062;p47"/>
          <p:cNvSpPr txBox="1">
            <a:spLocks noGrp="1"/>
          </p:cNvSpPr>
          <p:nvPr>
            <p:ph type="title"/>
          </p:nvPr>
        </p:nvSpPr>
        <p:spPr>
          <a:xfrm>
            <a:off x="4883628" y="597511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Subtask 2</a:t>
            </a:r>
            <a:endParaRPr dirty="0"/>
          </a:p>
        </p:txBody>
      </p:sp>
      <p:pic>
        <p:nvPicPr>
          <p:cNvPr id="1063" name="Google Shape;1063;p47"/>
          <p:cNvPicPr preferRelativeResize="0"/>
          <p:nvPr/>
        </p:nvPicPr>
        <p:blipFill>
          <a:blip r:embed="rId4"/>
          <a:srcRect t="6443" b="6443"/>
          <a:stretch/>
        </p:blipFill>
        <p:spPr>
          <a:xfrm>
            <a:off x="515980" y="1671625"/>
            <a:ext cx="3504174" cy="18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9DA486-C7C2-41AF-A657-B42DCF467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876" y="3118257"/>
            <a:ext cx="1067043" cy="1067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F6FAA-BD63-788B-9D24-41B427D66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423" y="4057524"/>
            <a:ext cx="1060583" cy="1060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305A2-84AE-F848-F944-635B020B7A72}"/>
              </a:ext>
            </a:extLst>
          </p:cNvPr>
          <p:cNvSpPr txBox="1"/>
          <p:nvPr/>
        </p:nvSpPr>
        <p:spPr>
          <a:xfrm>
            <a:off x="3134223" y="1709622"/>
            <a:ext cx="98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Path finding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algorithm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4D447-406C-06D8-1499-1CEF2DD2B77C}"/>
              </a:ext>
            </a:extLst>
          </p:cNvPr>
          <p:cNvSpPr txBox="1"/>
          <p:nvPr/>
        </p:nvSpPr>
        <p:spPr>
          <a:xfrm>
            <a:off x="2871285" y="2314616"/>
            <a:ext cx="986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Keeping constant distance from the walls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D2631-04F0-677A-0AC6-7C5CFB43873C}"/>
              </a:ext>
            </a:extLst>
          </p:cNvPr>
          <p:cNvSpPr txBox="1"/>
          <p:nvPr/>
        </p:nvSpPr>
        <p:spPr>
          <a:xfrm>
            <a:off x="1642928" y="3240790"/>
            <a:ext cx="9869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PID control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0128E-7A17-C8BD-F144-DD1331A1F666}"/>
              </a:ext>
            </a:extLst>
          </p:cNvPr>
          <p:cNvSpPr txBox="1"/>
          <p:nvPr/>
        </p:nvSpPr>
        <p:spPr>
          <a:xfrm>
            <a:off x="433681" y="2377170"/>
            <a:ext cx="98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white square detection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&amp; 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Level increment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9290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7"/>
          <p:cNvSpPr/>
          <p:nvPr/>
        </p:nvSpPr>
        <p:spPr>
          <a:xfrm>
            <a:off x="720000" y="58624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7"/>
          <p:cNvSpPr txBox="1">
            <a:spLocks noGrp="1"/>
          </p:cNvSpPr>
          <p:nvPr>
            <p:ph type="subTitle" idx="1"/>
          </p:nvPr>
        </p:nvSpPr>
        <p:spPr>
          <a:xfrm>
            <a:off x="720000" y="986620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Turning off all non-using sensors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/>
              <a:t>Angle measuring sensors to move straight on the ramp + wheel encoders for straight movements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/>
              <a:t>Using </a:t>
            </a:r>
            <a:r>
              <a:rPr lang="en-GB" dirty="0"/>
              <a:t>IR array readings in case the robot moved out of the ramp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GB" dirty="0">
                <a:latin typeface="LEMON MILK Light" pitchFamily="2" charset="77"/>
                <a:cs typeface="Fahkwang" pitchFamily="2" charset="-34"/>
              </a:rPr>
              <a:t>Sensors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GB" dirty="0"/>
              <a:t>Gyroscope (MPU6050)	</a:t>
            </a:r>
          </a:p>
        </p:txBody>
      </p:sp>
      <p:sp>
        <p:nvSpPr>
          <p:cNvPr id="1062" name="Google Shape;1062;p47"/>
          <p:cNvSpPr txBox="1">
            <a:spLocks noGrp="1"/>
          </p:cNvSpPr>
          <p:nvPr>
            <p:ph type="title"/>
          </p:nvPr>
        </p:nvSpPr>
        <p:spPr>
          <a:xfrm>
            <a:off x="720000" y="304548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Subtask 3 - A</a:t>
            </a:r>
            <a:endParaRPr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05B15F4E-E7C9-9181-50EB-268DE1C96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09" y="850277"/>
            <a:ext cx="3088603" cy="291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C411F-A119-63F2-9C59-E34F5FC60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893" y="3803784"/>
            <a:ext cx="1339716" cy="1339716"/>
          </a:xfrm>
          <a:prstGeom prst="rect">
            <a:avLst/>
          </a:prstGeom>
        </p:spPr>
      </p:pic>
      <p:sp>
        <p:nvSpPr>
          <p:cNvPr id="1047" name="Google Shape;1047;p47"/>
          <p:cNvSpPr/>
          <p:nvPr/>
        </p:nvSpPr>
        <p:spPr>
          <a:xfrm>
            <a:off x="4572000" y="3761302"/>
            <a:ext cx="3504386" cy="30973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E2E06-262A-7C44-BAA5-AFBBA6651B74}"/>
              </a:ext>
            </a:extLst>
          </p:cNvPr>
          <p:cNvSpPr txBox="1"/>
          <p:nvPr/>
        </p:nvSpPr>
        <p:spPr>
          <a:xfrm>
            <a:off x="6897265" y="2965344"/>
            <a:ext cx="98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white square detection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&amp; 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Level increment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341CA-76F2-4256-748E-AE94BE31E601}"/>
              </a:ext>
            </a:extLst>
          </p:cNvPr>
          <p:cNvSpPr txBox="1"/>
          <p:nvPr/>
        </p:nvSpPr>
        <p:spPr>
          <a:xfrm>
            <a:off x="4863814" y="1412748"/>
            <a:ext cx="986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Deactivating all non-using components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6050E-29DF-B703-A907-A23B77283D1A}"/>
              </a:ext>
            </a:extLst>
          </p:cNvPr>
          <p:cNvSpPr txBox="1"/>
          <p:nvPr/>
        </p:nvSpPr>
        <p:spPr>
          <a:xfrm>
            <a:off x="6048089" y="1374648"/>
            <a:ext cx="986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Encoder readings + gyroscope +IR array readings synthesized to keep moving straight</a:t>
            </a:r>
            <a:endParaRPr lang="en-LK" sz="4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4145-C692-6E9F-E1FC-48BE33487F84}"/>
              </a:ext>
            </a:extLst>
          </p:cNvPr>
          <p:cNvSpPr txBox="1"/>
          <p:nvPr/>
        </p:nvSpPr>
        <p:spPr>
          <a:xfrm>
            <a:off x="7120874" y="1649409"/>
            <a:ext cx="9869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Bend detection</a:t>
            </a:r>
          </a:p>
          <a:p>
            <a:pPr algn="ctr"/>
            <a:r>
              <a:rPr lang="en-US" sz="4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algorithm</a:t>
            </a:r>
            <a:endParaRPr lang="en-LK" sz="4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9131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D8178E-56CA-A212-BA1B-BE12B94D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914" y="1494551"/>
            <a:ext cx="1913744" cy="1594787"/>
          </a:xfrm>
          <a:prstGeom prst="rect">
            <a:avLst/>
          </a:prstGeom>
        </p:spPr>
      </p:pic>
      <p:sp>
        <p:nvSpPr>
          <p:cNvPr id="1047" name="Google Shape;1047;p47"/>
          <p:cNvSpPr/>
          <p:nvPr/>
        </p:nvSpPr>
        <p:spPr>
          <a:xfrm>
            <a:off x="515988" y="4411777"/>
            <a:ext cx="3504386" cy="30973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0" name="Google Shape;1060;p47"/>
          <p:cNvSpPr/>
          <p:nvPr/>
        </p:nvSpPr>
        <p:spPr>
          <a:xfrm>
            <a:off x="4883628" y="550737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7"/>
          <p:cNvSpPr txBox="1">
            <a:spLocks noGrp="1"/>
          </p:cNvSpPr>
          <p:nvPr>
            <p:ph type="subTitle" idx="1"/>
          </p:nvPr>
        </p:nvSpPr>
        <p:spPr>
          <a:xfrm>
            <a:off x="4745604" y="951109"/>
            <a:ext cx="4260373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Algorithm to detect T junction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Use predefined lengths to move to desired locations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Mechanical arm to grab the object (which can slide up at idle)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Grabbing the object and pulling back with the arm, travelling across pre-defined bends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GB" sz="1400" dirty="0">
                <a:latin typeface="LEMON MILK Light" pitchFamily="2" charset="77"/>
                <a:cs typeface="Fahkwang" pitchFamily="2" charset="-34"/>
              </a:rPr>
              <a:t>Sensors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GB" sz="1400" dirty="0"/>
              <a:t>Sharp IR sensor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GB" sz="1400" dirty="0">
                <a:latin typeface="LEMON MILK Light" pitchFamily="2" charset="77"/>
                <a:cs typeface="Fahkwang" pitchFamily="2" charset="-34"/>
              </a:rPr>
              <a:t>Actuators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GB" sz="1400" dirty="0"/>
              <a:t>Servo based joints 		</a:t>
            </a:r>
          </a:p>
        </p:txBody>
      </p:sp>
      <p:sp>
        <p:nvSpPr>
          <p:cNvPr id="1062" name="Google Shape;1062;p47"/>
          <p:cNvSpPr txBox="1">
            <a:spLocks noGrp="1"/>
          </p:cNvSpPr>
          <p:nvPr>
            <p:ph type="title"/>
          </p:nvPr>
        </p:nvSpPr>
        <p:spPr>
          <a:xfrm>
            <a:off x="4883628" y="269037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Subtask 3 - B</a:t>
            </a:r>
            <a:endParaRPr dirty="0"/>
          </a:p>
        </p:txBody>
      </p:sp>
      <p:pic>
        <p:nvPicPr>
          <p:cNvPr id="3" name="Picture 2" descr="A diagram of a diagram of a square with red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AFB015DB-87A7-9EEF-867B-ECF648A5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219" y="353660"/>
            <a:ext cx="1629924" cy="4129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D71D6-255E-DF28-E182-9E987896F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500" y="3089338"/>
            <a:ext cx="1173747" cy="11737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E0BCB2-0013-C6ED-FD7E-FDC4A34325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518" r="76156" b="10729"/>
          <a:stretch/>
        </p:blipFill>
        <p:spPr>
          <a:xfrm>
            <a:off x="7690781" y="3159452"/>
            <a:ext cx="1368927" cy="1984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5F1D5-7803-6D66-B27A-DCD76ABDF900}"/>
              </a:ext>
            </a:extLst>
          </p:cNvPr>
          <p:cNvSpPr txBox="1"/>
          <p:nvPr/>
        </p:nvSpPr>
        <p:spPr>
          <a:xfrm>
            <a:off x="1689584" y="381035"/>
            <a:ext cx="98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white square detection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&amp; 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Level increment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05EB9-CFF3-2991-9FDF-28850EA394A2}"/>
              </a:ext>
            </a:extLst>
          </p:cNvPr>
          <p:cNvSpPr txBox="1"/>
          <p:nvPr/>
        </p:nvSpPr>
        <p:spPr>
          <a:xfrm>
            <a:off x="2351265" y="3793125"/>
            <a:ext cx="98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Path finding </a:t>
            </a:r>
          </a:p>
          <a:p>
            <a:pPr algn="ctr"/>
            <a:r>
              <a:rPr lang="en-US" sz="5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algorithm</a:t>
            </a:r>
            <a:endParaRPr lang="en-LK" sz="5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1F7DD-7A10-5B31-E244-CACCD6A03400}"/>
              </a:ext>
            </a:extLst>
          </p:cNvPr>
          <p:cNvSpPr txBox="1"/>
          <p:nvPr/>
        </p:nvSpPr>
        <p:spPr>
          <a:xfrm>
            <a:off x="1595615" y="3650871"/>
            <a:ext cx="986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Junction detection</a:t>
            </a:r>
          </a:p>
          <a:p>
            <a:pPr algn="ctr"/>
            <a:r>
              <a:rPr lang="en-US" sz="4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Algorithm</a:t>
            </a:r>
          </a:p>
          <a:p>
            <a:pPr algn="ctr"/>
            <a:r>
              <a:rPr lang="en-US" sz="4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(once detected moving forward to reconfirm)</a:t>
            </a:r>
            <a:endParaRPr lang="en-LK" sz="4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CDA0B-4643-F1C5-B2CE-5146FC987957}"/>
              </a:ext>
            </a:extLst>
          </p:cNvPr>
          <p:cNvSpPr txBox="1"/>
          <p:nvPr/>
        </p:nvSpPr>
        <p:spPr>
          <a:xfrm>
            <a:off x="1627602" y="2331729"/>
            <a:ext cx="986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chemeClr val="bg2">
                    <a:lumMod val="90000"/>
                  </a:schemeClr>
                </a:solidFill>
                <a:latin typeface="LEMON MILK Light" pitchFamily="2" charset="77"/>
              </a:rPr>
              <a:t>Mechanical arm to grab and pull a known distance</a:t>
            </a:r>
            <a:endParaRPr lang="en-LK" sz="400" dirty="0">
              <a:solidFill>
                <a:schemeClr val="bg2">
                  <a:lumMod val="90000"/>
                </a:schemeClr>
              </a:solidFill>
              <a:latin typeface="LEMON MILK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4971728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648</Words>
  <Application>Microsoft Office PowerPoint</Application>
  <PresentationFormat>On-screen Show (16:9)</PresentationFormat>
  <Paragraphs>145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LEMON MILK</vt:lpstr>
      <vt:lpstr>Palanquin Dark</vt:lpstr>
      <vt:lpstr>Arial</vt:lpstr>
      <vt:lpstr>LEMON MILK Light</vt:lpstr>
      <vt:lpstr>Poppins Black</vt:lpstr>
      <vt:lpstr>LEMON MILK Medium</vt:lpstr>
      <vt:lpstr>Courier New</vt:lpstr>
      <vt:lpstr>Poppins</vt:lpstr>
      <vt:lpstr>Robotic Workshop by Slidesgo</vt:lpstr>
      <vt:lpstr>Robot Design &amp; Competition  </vt:lpstr>
      <vt:lpstr>Mechanical design</vt:lpstr>
      <vt:lpstr>Mechanical design</vt:lpstr>
      <vt:lpstr>Overall strategy:</vt:lpstr>
      <vt:lpstr>Overall strategy:</vt:lpstr>
      <vt:lpstr>Subtask 1</vt:lpstr>
      <vt:lpstr>Subtask 2</vt:lpstr>
      <vt:lpstr>Subtask 3 - A</vt:lpstr>
      <vt:lpstr>Subtask 3 - B</vt:lpstr>
      <vt:lpstr>Subtask 4</vt:lpstr>
      <vt:lpstr>Subtask 5</vt:lpstr>
      <vt:lpstr>Subtask 6</vt:lpstr>
      <vt:lpstr>Task delegation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Design &amp; Competition  </dc:title>
  <cp:lastModifiedBy>Yasiru Basnayake</cp:lastModifiedBy>
  <cp:revision>16</cp:revision>
  <dcterms:modified xsi:type="dcterms:W3CDTF">2023-10-14T04:14:45Z</dcterms:modified>
</cp:coreProperties>
</file>